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3" r:id="rId2"/>
    <p:sldMasterId id="2147483667" r:id="rId3"/>
  </p:sldMasterIdLst>
  <p:notesMasterIdLst>
    <p:notesMasterId r:id="rId36"/>
  </p:notesMasterIdLst>
  <p:handoutMasterIdLst>
    <p:handoutMasterId r:id="rId37"/>
  </p:handoutMasterIdLst>
  <p:sldIdLst>
    <p:sldId id="408" r:id="rId4"/>
    <p:sldId id="427" r:id="rId5"/>
    <p:sldId id="452" r:id="rId6"/>
    <p:sldId id="391" r:id="rId7"/>
    <p:sldId id="439" r:id="rId8"/>
    <p:sldId id="440" r:id="rId9"/>
    <p:sldId id="438" r:id="rId10"/>
    <p:sldId id="441" r:id="rId11"/>
    <p:sldId id="442" r:id="rId12"/>
    <p:sldId id="371" r:id="rId13"/>
    <p:sldId id="368" r:id="rId14"/>
    <p:sldId id="443" r:id="rId15"/>
    <p:sldId id="325" r:id="rId16"/>
    <p:sldId id="288" r:id="rId17"/>
    <p:sldId id="445" r:id="rId18"/>
    <p:sldId id="343" r:id="rId19"/>
    <p:sldId id="392" r:id="rId20"/>
    <p:sldId id="436" r:id="rId21"/>
    <p:sldId id="447" r:id="rId22"/>
    <p:sldId id="315" r:id="rId23"/>
    <p:sldId id="375" r:id="rId24"/>
    <p:sldId id="428" r:id="rId25"/>
    <p:sldId id="396" r:id="rId26"/>
    <p:sldId id="397" r:id="rId27"/>
    <p:sldId id="415" r:id="rId28"/>
    <p:sldId id="449" r:id="rId29"/>
    <p:sldId id="448" r:id="rId30"/>
    <p:sldId id="446" r:id="rId31"/>
    <p:sldId id="435" r:id="rId32"/>
    <p:sldId id="437" r:id="rId33"/>
    <p:sldId id="453" r:id="rId34"/>
    <p:sldId id="382" r:id="rId35"/>
  </p:sldIdLst>
  <p:sldSz cx="9144000" cy="6858000" type="screen4x3"/>
  <p:notesSz cx="6735763" cy="98663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3" orient="horz" pos="1253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1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0066FF"/>
    <a:srgbClr val="0C56A8"/>
    <a:srgbClr val="305C84"/>
    <a:srgbClr val="8AE5FA"/>
    <a:srgbClr val="2E69B8"/>
    <a:srgbClr val="FFFFCC"/>
    <a:srgbClr val="FFFF66"/>
    <a:srgbClr val="E8D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40652" autoAdjust="0"/>
  </p:normalViewPr>
  <p:slideViewPr>
    <p:cSldViewPr showGuides="1">
      <p:cViewPr varScale="1">
        <p:scale>
          <a:sx n="47" d="100"/>
          <a:sy n="47" d="100"/>
        </p:scale>
        <p:origin x="3672" y="60"/>
      </p:cViewPr>
      <p:guideLst>
        <p:guide orient="horz" pos="2069"/>
        <p:guide orient="horz" pos="1253"/>
        <p:guide orient="horz" pos="3974"/>
        <p:guide pos="2880"/>
        <p:guide pos="15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2622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9306" cy="493712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877" y="2"/>
            <a:ext cx="2919305" cy="493712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r">
              <a:defRPr sz="1200"/>
            </a:lvl1pPr>
          </a:lstStyle>
          <a:p>
            <a:fld id="{3C1ECEDC-63A6-4BC1-A6B0-44CA35782F5E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014"/>
            <a:ext cx="2919306" cy="493712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877" y="9371014"/>
            <a:ext cx="2919305" cy="493712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r">
              <a:defRPr sz="1200"/>
            </a:lvl1pPr>
          </a:lstStyle>
          <a:p>
            <a:fld id="{9734B7EE-6201-4802-A851-AE537E1FE7A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780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r">
              <a:defRPr sz="1200" smtClean="0"/>
            </a:lvl1pPr>
          </a:lstStyle>
          <a:p>
            <a:pPr>
              <a:defRPr/>
            </a:pPr>
            <a:fld id="{D9DB03B7-6294-4E11-B019-931C54955ECC}" type="datetimeFigureOut">
              <a:rPr lang="ko-KR" altLang="en-US"/>
              <a:pPr>
                <a:defRPr/>
              </a:pPr>
              <a:t>2021-02-03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7" tIns="45683" rIns="91367" bIns="45683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501"/>
            <a:ext cx="5388610" cy="4439841"/>
          </a:xfrm>
          <a:prstGeom prst="rect">
            <a:avLst/>
          </a:prstGeom>
        </p:spPr>
        <p:txBody>
          <a:bodyPr vert="horz" lIns="91367" tIns="45683" rIns="91367" bIns="45683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8426E0A-B46E-4FD1-80BF-5424DCCF7E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9188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2021</a:t>
            </a:r>
            <a:r>
              <a:rPr lang="ko-KR" altLang="en-US" dirty="0" smtClean="0"/>
              <a:t>년도 성산고봉지구 </a:t>
            </a:r>
            <a:r>
              <a:rPr lang="ko-KR" altLang="en-US" dirty="0" err="1" smtClean="0"/>
              <a:t>지적재조사사업</a:t>
            </a:r>
            <a:r>
              <a:rPr lang="ko-KR" altLang="en-US" dirty="0" smtClean="0"/>
              <a:t> 지구지정을 위한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주민설명회를 개최하도록 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24929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err="1" smtClean="0"/>
              <a:t>지적재조사사업은</a:t>
            </a:r>
            <a:r>
              <a:rPr lang="ko-KR" altLang="en-US" dirty="0" smtClean="0"/>
              <a:t> 우리나라 지적 측량 기준을 일본 동경원점을 기준으로 대마도와 거제도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절영도를</a:t>
            </a:r>
            <a:r>
              <a:rPr lang="ko-KR" altLang="en-US" dirty="0" smtClean="0"/>
              <a:t> 거쳐 결정되었기에 많은 편차가 발생하고 있으며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위치가 국제표준의 </a:t>
            </a:r>
            <a:r>
              <a:rPr lang="ko-KR" altLang="en-US" dirty="0" err="1" smtClean="0"/>
              <a:t>세계측지계</a:t>
            </a:r>
            <a:r>
              <a:rPr lang="ko-KR" altLang="en-US" dirty="0" smtClean="0"/>
              <a:t> 기준으로 바로잡고 종이 지적도의 면적오차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측량오차 등을 해소하고자 추진하는 사업입니다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0256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sz="1800" dirty="0" err="1"/>
              <a:t>지적재조사</a:t>
            </a:r>
            <a:r>
              <a:rPr lang="ko-KR" altLang="en-US" sz="1800" dirty="0"/>
              <a:t> 사업을 </a:t>
            </a:r>
            <a:r>
              <a:rPr lang="ko-KR" altLang="en-US" sz="1800" dirty="0" smtClean="0"/>
              <a:t>시행하면 </a:t>
            </a:r>
            <a:r>
              <a:rPr lang="en-US" altLang="ko-KR" sz="1800" dirty="0" smtClean="0"/>
              <a:t>1910</a:t>
            </a:r>
            <a:r>
              <a:rPr lang="ko-KR" altLang="en-US" sz="1800" dirty="0"/>
              <a:t>년대에 만들어진 </a:t>
            </a:r>
            <a:r>
              <a:rPr lang="ko-KR" altLang="en-US" sz="1800" dirty="0" smtClean="0"/>
              <a:t>종이 기반의 </a:t>
            </a:r>
            <a:r>
              <a:rPr lang="ko-KR" altLang="en-US" sz="1800" dirty="0"/>
              <a:t>아날로그  지적을 </a:t>
            </a:r>
            <a:r>
              <a:rPr lang="ko-KR" altLang="en-US" sz="1800" dirty="0" smtClean="0"/>
              <a:t>세계표준의 </a:t>
            </a:r>
            <a:r>
              <a:rPr lang="ko-KR" altLang="en-US" sz="1800" dirty="0"/>
              <a:t>디지털 지적으로 </a:t>
            </a:r>
            <a:r>
              <a:rPr lang="ko-KR" altLang="en-US" sz="1800" dirty="0" smtClean="0"/>
              <a:t>전환하고 종이도면에 </a:t>
            </a:r>
            <a:r>
              <a:rPr lang="ko-KR" altLang="en-US" sz="1800" dirty="0"/>
              <a:t>선으로 작성된 현행 지적도를 수치화하며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일본 </a:t>
            </a:r>
            <a:r>
              <a:rPr lang="ko-KR" altLang="en-US" sz="1800" dirty="0"/>
              <a:t>동경 원점으로 작성된 종이 </a:t>
            </a:r>
            <a:r>
              <a:rPr lang="ko-KR" altLang="en-US" sz="1800" dirty="0" smtClean="0"/>
              <a:t>도면을 </a:t>
            </a:r>
            <a:r>
              <a:rPr lang="en-US" altLang="ko-KR" sz="1800" dirty="0" smtClean="0"/>
              <a:t>GPS</a:t>
            </a:r>
            <a:r>
              <a:rPr lang="ko-KR" altLang="en-US" sz="1800" dirty="0"/>
              <a:t>를 이용한 </a:t>
            </a:r>
            <a:r>
              <a:rPr lang="ko-KR" altLang="en-US" sz="1800" dirty="0" err="1"/>
              <a:t>세계측지계</a:t>
            </a:r>
            <a:r>
              <a:rPr lang="ko-KR" altLang="en-US" sz="1800" dirty="0"/>
              <a:t> 기준의 디지털 지적으로 </a:t>
            </a:r>
            <a:r>
              <a:rPr lang="ko-KR" altLang="en-US" sz="1800" dirty="0" smtClean="0"/>
              <a:t>변환하여 새롭게 </a:t>
            </a:r>
            <a:r>
              <a:rPr lang="ko-KR" altLang="en-US" sz="1800" dirty="0" err="1"/>
              <a:t>지적공부를</a:t>
            </a:r>
            <a:r>
              <a:rPr lang="ko-KR" altLang="en-US" sz="1800" dirty="0"/>
              <a:t> 작성하는 사업이 되겠습니다</a:t>
            </a:r>
            <a:r>
              <a:rPr lang="en-US" altLang="ko-KR" sz="1800" dirty="0"/>
              <a:t>. 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05307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종이지적도를 가지고는 효율적인 국토 관리가 어려울 뿐만 아니라 시대적 환경에도 맞지 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이제 국민 불편을 해소하고 급변하는 정보화 시대에 대응할 수 있는 선진화된 지적 제도 구축을 위해 </a:t>
            </a:r>
            <a:r>
              <a:rPr lang="ko-KR" altLang="en-US" dirty="0" err="1" smtClean="0"/>
              <a:t>지적재조사가</a:t>
            </a:r>
            <a:r>
              <a:rPr lang="ko-KR" altLang="en-US" dirty="0" smtClean="0"/>
              <a:t> 반드시 필요하겠습니다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709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본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사업은 </a:t>
            </a:r>
            <a:r>
              <a:rPr lang="ko-KR" altLang="en-US" baseline="0" dirty="0" smtClean="0"/>
              <a:t>전액 국비사업으로 </a:t>
            </a:r>
            <a:r>
              <a:rPr lang="ko-KR" altLang="en-US" dirty="0" smtClean="0"/>
              <a:t>국토교통부 </a:t>
            </a:r>
            <a:r>
              <a:rPr lang="ko-KR" altLang="en-US" dirty="0" err="1" smtClean="0"/>
              <a:t>지적재조사기획단에서</a:t>
            </a:r>
            <a:r>
              <a:rPr lang="ko-KR" altLang="en-US" dirty="0" smtClean="0"/>
              <a:t> 기본계획을 수립하고 군산시는 실시계획을 </a:t>
            </a:r>
            <a:r>
              <a:rPr lang="en-US" altLang="ko-KR" dirty="0" smtClean="0"/>
              <a:t>2030</a:t>
            </a:r>
            <a:r>
              <a:rPr lang="ko-KR" altLang="en-US" dirty="0" smtClean="0"/>
              <a:t>년까지 수립하여 </a:t>
            </a:r>
            <a:r>
              <a:rPr lang="en-US" altLang="ko-KR" dirty="0" smtClean="0"/>
              <a:t>18</a:t>
            </a:r>
            <a:r>
              <a:rPr lang="ko-KR" altLang="en-US" dirty="0" smtClean="0"/>
              <a:t>년 동안 추진하게 되겠습니다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이에 경계를 결정하기 위해 판사를 </a:t>
            </a:r>
            <a:r>
              <a:rPr lang="ko-KR" altLang="en-US" dirty="0" err="1" smtClean="0"/>
              <a:t>위원장으로한</a:t>
            </a:r>
            <a:r>
              <a:rPr lang="ko-KR" altLang="en-US" dirty="0" smtClean="0"/>
              <a:t> 경계결정위원회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조정금등을</a:t>
            </a:r>
            <a:r>
              <a:rPr lang="ko-KR" altLang="en-US" dirty="0" smtClean="0"/>
              <a:t> 결정하기 위해 시장을 위원장으로 한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위원회를 설치하는 등 관련 법령이 </a:t>
            </a:r>
            <a:r>
              <a:rPr lang="en-US" altLang="ko-KR" dirty="0" smtClean="0"/>
              <a:t>2011</a:t>
            </a:r>
            <a:r>
              <a:rPr lang="ko-KR" altLang="en-US" dirty="0" smtClean="0"/>
              <a:t>년 제정되어 군산시도 관련 조례를 제정 완료하였습니다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7991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군산시는 총</a:t>
            </a:r>
            <a:r>
              <a:rPr lang="en-US" altLang="ko-KR" dirty="0" smtClean="0"/>
              <a:t>68</a:t>
            </a:r>
            <a:r>
              <a:rPr lang="ko-KR" altLang="en-US" dirty="0" smtClean="0"/>
              <a:t>개 지구 </a:t>
            </a:r>
            <a:r>
              <a:rPr lang="en-US" altLang="ko-KR" dirty="0" smtClean="0"/>
              <a:t>3</a:t>
            </a:r>
            <a:r>
              <a:rPr lang="ko-KR" altLang="en-US" dirty="0" smtClean="0"/>
              <a:t>만</a:t>
            </a:r>
            <a:r>
              <a:rPr lang="en-US" altLang="ko-KR" dirty="0" smtClean="0"/>
              <a:t>5</a:t>
            </a:r>
            <a:r>
              <a:rPr lang="ko-KR" altLang="en-US" dirty="0" smtClean="0"/>
              <a:t>천</a:t>
            </a:r>
            <a:r>
              <a:rPr lang="en-US" altLang="ko-KR" dirty="0" smtClean="0"/>
              <a:t>4</a:t>
            </a:r>
            <a:r>
              <a:rPr lang="ko-KR" altLang="en-US" dirty="0" smtClean="0"/>
              <a:t>백</a:t>
            </a:r>
            <a:r>
              <a:rPr lang="en-US" altLang="ko-KR" dirty="0" smtClean="0"/>
              <a:t>9</a:t>
            </a:r>
            <a:r>
              <a:rPr lang="ko-KR" altLang="en-US" dirty="0" smtClean="0"/>
              <a:t>십</a:t>
            </a:r>
            <a:r>
              <a:rPr lang="en-US" altLang="ko-KR" dirty="0" smtClean="0"/>
              <a:t>9</a:t>
            </a:r>
            <a:r>
              <a:rPr lang="ko-KR" altLang="en-US" dirty="0" smtClean="0"/>
              <a:t>필지로 군산시의 약</a:t>
            </a:r>
            <a:r>
              <a:rPr lang="en-US" altLang="ko-KR" dirty="0" smtClean="0"/>
              <a:t>13.7%</a:t>
            </a:r>
            <a:r>
              <a:rPr lang="ko-KR" altLang="en-US" dirty="0" smtClean="0"/>
              <a:t>가 되겠으며</a:t>
            </a:r>
            <a:r>
              <a:rPr lang="en-US" altLang="ko-KR" dirty="0" smtClean="0"/>
              <a:t>, 2019</a:t>
            </a:r>
            <a:r>
              <a:rPr lang="ko-KR" altLang="en-US" dirty="0" smtClean="0"/>
              <a:t>년까지 </a:t>
            </a:r>
            <a:r>
              <a:rPr lang="ko-KR" altLang="en-US" dirty="0" err="1" smtClean="0"/>
              <a:t>월명동지구</a:t>
            </a:r>
            <a:r>
              <a:rPr lang="ko-KR" altLang="en-US" dirty="0" smtClean="0"/>
              <a:t> 외 </a:t>
            </a:r>
            <a:r>
              <a:rPr lang="en-US" altLang="ko-KR" dirty="0" smtClean="0"/>
              <a:t>10</a:t>
            </a:r>
            <a:r>
              <a:rPr lang="ko-KR" altLang="en-US" dirty="0" smtClean="0"/>
              <a:t>개 지구를 사업완료 하였고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현재는 </a:t>
            </a:r>
            <a:r>
              <a:rPr lang="en-US" altLang="ko-KR" dirty="0" smtClean="0"/>
              <a:t>2020</a:t>
            </a:r>
            <a:r>
              <a:rPr lang="ko-KR" altLang="en-US" dirty="0" smtClean="0"/>
              <a:t>년 사업지구인 </a:t>
            </a:r>
            <a:r>
              <a:rPr lang="ko-KR" altLang="en-US" dirty="0" err="1" smtClean="0"/>
              <a:t>회현옥흥지구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신풍지구를 추진하고 있습니다</a:t>
            </a:r>
            <a:r>
              <a:rPr lang="en-US" altLang="ko-KR" dirty="0" smtClean="0"/>
              <a:t>. </a:t>
            </a:r>
            <a:r>
              <a:rPr lang="ko-KR" altLang="en-US" baseline="0" dirty="0" smtClean="0"/>
              <a:t> 올해는 성산고봉지구에 대해 추진계획이며 </a:t>
            </a:r>
            <a:r>
              <a:rPr lang="en-US" altLang="ko-KR" baseline="0" dirty="0" smtClean="0"/>
              <a:t>2030</a:t>
            </a:r>
            <a:r>
              <a:rPr lang="ko-KR" altLang="en-US" baseline="0" dirty="0" smtClean="0"/>
              <a:t>년까지 모든 필지에 대해 </a:t>
            </a:r>
            <a:r>
              <a:rPr lang="ko-KR" altLang="en-US" baseline="0" dirty="0" err="1" smtClean="0"/>
              <a:t>지적불부합지를</a:t>
            </a:r>
            <a:r>
              <a:rPr lang="ko-KR" altLang="en-US" baseline="0" dirty="0" smtClean="0"/>
              <a:t> 해소할 계획입니다</a:t>
            </a:r>
            <a:r>
              <a:rPr lang="en-US" altLang="ko-KR" baseline="0" dirty="0" smtClean="0"/>
              <a:t>.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365540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다음은 </a:t>
            </a:r>
            <a:r>
              <a:rPr lang="en-US" altLang="ko-KR" dirty="0" smtClean="0"/>
              <a:t>2021</a:t>
            </a:r>
            <a:r>
              <a:rPr lang="ko-KR" altLang="en-US" dirty="0" smtClean="0"/>
              <a:t>년 사업지구인 성산공보지구에 대하여 </a:t>
            </a:r>
            <a:r>
              <a:rPr lang="ko-KR" altLang="en-US" dirty="0" err="1" smtClean="0"/>
              <a:t>설명드리겠습니다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9977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성산고봉지구 사업개요입니다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사업지구명은</a:t>
            </a:r>
            <a:r>
              <a:rPr lang="ko-KR" altLang="en-US" dirty="0" smtClean="0"/>
              <a:t> 성산고봉지구이고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사업대상 </a:t>
            </a:r>
            <a:r>
              <a:rPr lang="ko-KR" altLang="en-US" dirty="0" err="1" smtClean="0"/>
              <a:t>필지수는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1,707</a:t>
            </a:r>
            <a:r>
              <a:rPr lang="ko-KR" altLang="en-US" dirty="0" smtClean="0"/>
              <a:t>필지입니다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사업기간은 </a:t>
            </a:r>
            <a:r>
              <a:rPr lang="en-US" altLang="ko-KR" dirty="0" smtClean="0"/>
              <a:t>2022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월까지가 되겠습니다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사업비는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측량비로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3</a:t>
            </a:r>
            <a:r>
              <a:rPr lang="ko-KR" altLang="en-US" dirty="0" smtClean="0"/>
              <a:t>억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 원을 투입하여 토지현황조사 및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측량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경계설정</a:t>
            </a:r>
            <a:r>
              <a:rPr lang="ko-KR" altLang="en-US" baseline="0" dirty="0" smtClean="0"/>
              <a:t> 및 의견접수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경계결정 및 이의신청 접수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지적공부</a:t>
            </a:r>
            <a:r>
              <a:rPr lang="ko-KR" altLang="en-US" baseline="0" dirty="0" smtClean="0"/>
              <a:t> 정리 및 조정금 지급 납부가 되겠습니다</a:t>
            </a:r>
            <a:r>
              <a:rPr lang="en-US" altLang="ko-KR" baseline="0" dirty="0" smtClean="0"/>
              <a:t>. </a:t>
            </a:r>
            <a:r>
              <a:rPr lang="ko-KR" altLang="en-US" dirty="0" smtClean="0"/>
              <a:t>사업위치는 </a:t>
            </a:r>
            <a:r>
              <a:rPr lang="ko-KR" altLang="en-US" dirty="0" err="1" smtClean="0"/>
              <a:t>성산면</a:t>
            </a:r>
            <a:r>
              <a:rPr lang="ko-KR" altLang="en-US" dirty="0" smtClean="0"/>
              <a:t> 소재지를 중심으로 한 고봉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만동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성일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마동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신천마을 일원이 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79952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다음은 성산고봉지구 </a:t>
            </a:r>
            <a:r>
              <a:rPr lang="ko-KR" altLang="en-US" dirty="0" err="1" smtClean="0"/>
              <a:t>지적불부합</a:t>
            </a:r>
            <a:r>
              <a:rPr lang="ko-KR" altLang="en-US" dirty="0" smtClean="0"/>
              <a:t> 현황입니다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지적 측량 방법의 중복과 </a:t>
            </a:r>
            <a:r>
              <a:rPr lang="ko-KR" altLang="en-US" dirty="0" err="1" smtClean="0"/>
              <a:t>지적선이</a:t>
            </a:r>
            <a:r>
              <a:rPr lang="ko-KR" altLang="en-US" dirty="0" smtClean="0"/>
              <a:t> 실제점유 사용현황이 불일치한 </a:t>
            </a:r>
            <a:r>
              <a:rPr lang="ko-KR" altLang="en-US" dirty="0" err="1" smtClean="0"/>
              <a:t>불규칙형</a:t>
            </a:r>
            <a:r>
              <a:rPr lang="ko-KR" altLang="en-US" dirty="0" smtClean="0"/>
              <a:t> 오류가 되겠습니다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5736259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다음은 경계선이 집단으로 동일한 방향으로 밀리면서 </a:t>
            </a:r>
            <a:r>
              <a:rPr lang="ko-KR" altLang="en-US" dirty="0" err="1" smtClean="0"/>
              <a:t>지적선과</a:t>
            </a:r>
            <a:r>
              <a:rPr lang="ko-KR" altLang="en-US" dirty="0" smtClean="0"/>
              <a:t> 실제점유 사용현황이 불일치한 </a:t>
            </a:r>
            <a:r>
              <a:rPr lang="ko-KR" altLang="en-US" dirty="0" err="1" smtClean="0"/>
              <a:t>편위형</a:t>
            </a:r>
            <a:r>
              <a:rPr lang="ko-KR" altLang="en-US" dirty="0" smtClean="0"/>
              <a:t> 오류가 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4769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다음은 성산고봉지구 추진절차에 대해 </a:t>
            </a:r>
            <a:r>
              <a:rPr lang="ko-KR" altLang="en-US" dirty="0" err="1" smtClean="0"/>
              <a:t>설명드리겠습니다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24094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설명순서로는 </a:t>
            </a:r>
            <a:r>
              <a:rPr lang="en-US" altLang="ko-KR" dirty="0" smtClean="0"/>
              <a:t>1. </a:t>
            </a:r>
            <a:r>
              <a:rPr lang="ko-KR" altLang="en-US" dirty="0" smtClean="0"/>
              <a:t>지적의</a:t>
            </a:r>
            <a:r>
              <a:rPr lang="ko-KR" altLang="en-US" baseline="0" dirty="0" smtClean="0"/>
              <a:t> 의의 </a:t>
            </a:r>
            <a:r>
              <a:rPr lang="en-US" altLang="ko-KR" dirty="0" smtClean="0"/>
              <a:t>2. </a:t>
            </a:r>
            <a:r>
              <a:rPr lang="ko-KR" altLang="en-US" dirty="0" err="1" smtClean="0"/>
              <a:t>지적재조사사업</a:t>
            </a:r>
            <a:r>
              <a:rPr lang="ko-KR" altLang="en-US" dirty="0" smtClean="0"/>
              <a:t> </a:t>
            </a:r>
            <a:r>
              <a:rPr lang="en-US" altLang="ko-KR" dirty="0" smtClean="0"/>
              <a:t>3. </a:t>
            </a:r>
            <a:r>
              <a:rPr lang="ko-KR" altLang="en-US" dirty="0" smtClean="0"/>
              <a:t>성산고봉지구 사업개요 </a:t>
            </a:r>
            <a:r>
              <a:rPr lang="en-US" altLang="ko-KR" dirty="0" smtClean="0"/>
              <a:t>4. </a:t>
            </a:r>
            <a:r>
              <a:rPr lang="ko-KR" altLang="en-US" dirty="0" smtClean="0"/>
              <a:t>성산고봉지구 추진절차 </a:t>
            </a:r>
            <a:r>
              <a:rPr lang="en-US" altLang="ko-KR" dirty="0" smtClean="0"/>
              <a:t>5.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효과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마지막으로 질의응답이 되겠습니다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64593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성산고봉지구의 </a:t>
            </a:r>
            <a:r>
              <a:rPr lang="ko-KR" altLang="en-US" dirty="0" err="1" smtClean="0"/>
              <a:t>지적불부합지를</a:t>
            </a:r>
            <a:r>
              <a:rPr lang="ko-KR" altLang="en-US" dirty="0" smtClean="0"/>
              <a:t> 해소하고자 다음은 추진절차로 진행하게 되겠습니다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우선 작년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월 실시계획을 수립하여 공람 공고하였으며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주민설명회 개최 후 </a:t>
            </a:r>
            <a:r>
              <a:rPr lang="en-US" altLang="ko-KR" dirty="0" smtClean="0"/>
              <a:t>2/3</a:t>
            </a:r>
            <a:r>
              <a:rPr lang="ko-KR" altLang="en-US" dirty="0" smtClean="0"/>
              <a:t>이상 </a:t>
            </a:r>
            <a:r>
              <a:rPr lang="ko-KR" altLang="en-US" dirty="0" err="1" smtClean="0"/>
              <a:t>지적재조사지구</a:t>
            </a:r>
            <a:r>
              <a:rPr lang="ko-KR" altLang="en-US" dirty="0" smtClean="0"/>
              <a:t> 동의서를 받아 </a:t>
            </a:r>
            <a:r>
              <a:rPr lang="en-US" altLang="ko-KR" dirty="0" smtClean="0"/>
              <a:t>2</a:t>
            </a:r>
            <a:r>
              <a:rPr lang="ko-KR" altLang="en-US" dirty="0" err="1" smtClean="0"/>
              <a:t>월중</a:t>
            </a:r>
            <a:r>
              <a:rPr lang="ko-KR" altLang="en-US" dirty="0" smtClean="0"/>
              <a:t> 전라북도에 사업지구 지정 신청예정입니다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토지현황조사와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측량을 수행할 측량수행자를 선정하여 토지소유자 입회 후 점유한 현황대로 임시 </a:t>
            </a:r>
            <a:r>
              <a:rPr lang="ko-KR" altLang="en-US" dirty="0" err="1" smtClean="0"/>
              <a:t>경계점을</a:t>
            </a:r>
            <a:r>
              <a:rPr lang="ko-KR" altLang="en-US" dirty="0" smtClean="0"/>
              <a:t> 설치하고 토지현황조사를 실시할 예정입니다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현황조사가 완료되면 점유한 현황대로 현황측량을 실시할 계획입니다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측량 </a:t>
            </a:r>
            <a:r>
              <a:rPr lang="ko-KR" altLang="en-US" dirty="0" err="1" smtClean="0"/>
              <a:t>완료후</a:t>
            </a:r>
            <a:r>
              <a:rPr lang="ko-KR" altLang="en-US" dirty="0" smtClean="0"/>
              <a:t> 측량결과에 대해 설명 드리고 점유현황 및 경계합의를 통해 경계를 설정하여 올해 </a:t>
            </a:r>
            <a:r>
              <a:rPr lang="ko-KR" altLang="en-US" dirty="0" err="1" smtClean="0"/>
              <a:t>지적확정예정조서를</a:t>
            </a:r>
            <a:r>
              <a:rPr lang="ko-KR" altLang="en-US" dirty="0" smtClean="0"/>
              <a:t> 통지하여</a:t>
            </a:r>
            <a:r>
              <a:rPr lang="en-US" altLang="ko-KR" baseline="0" dirty="0" smtClean="0"/>
              <a:t> 20</a:t>
            </a:r>
            <a:r>
              <a:rPr lang="ko-KR" altLang="en-US" baseline="0" dirty="0" smtClean="0"/>
              <a:t>일간 </a:t>
            </a:r>
            <a:r>
              <a:rPr lang="ko-KR" altLang="en-US" dirty="0" smtClean="0"/>
              <a:t>의견접수 받을 예정입니다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여기까지가 올해에 추진할 계획입니다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5330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내년에는</a:t>
            </a:r>
            <a:r>
              <a:rPr lang="ko-KR" altLang="en-US" baseline="0" dirty="0" smtClean="0"/>
              <a:t> 설정된 경계에 대하여 군산지원 판사를 위원장으로 한 </a:t>
            </a:r>
            <a:r>
              <a:rPr lang="ko-KR" altLang="en-US" dirty="0" smtClean="0"/>
              <a:t>경계결정위원회에서 경계가 결정되면 토지소유자께 경계결정서를 통지하여 </a:t>
            </a:r>
            <a:r>
              <a:rPr lang="en-US" altLang="ko-KR" dirty="0" smtClean="0"/>
              <a:t>60</a:t>
            </a:r>
            <a:r>
              <a:rPr lang="ko-KR" altLang="en-US" dirty="0" smtClean="0"/>
              <a:t>일간 이의신청을 받을 계획이며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최종적으로 경계가 확정되면 종전 지적 공부를 없애고 새로운 지적 공부를 작성 등록하여 등기정리까지 할 계획입니다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사업완료로 종전 등기보다 면적에 증가하거나 감소한 토지는 감정평가 하여 시장을 위원장으로 한 </a:t>
            </a:r>
            <a:r>
              <a:rPr lang="ko-KR" altLang="en-US" dirty="0" err="1" smtClean="0"/>
              <a:t>지적재조사위원회</a:t>
            </a:r>
            <a:r>
              <a:rPr lang="ko-KR" altLang="en-US" dirty="0" smtClean="0"/>
              <a:t> 에서 조정금을 산정하고 조정금을 지급 부과 하게 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58514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지적재조사로</a:t>
            </a:r>
            <a:r>
              <a:rPr lang="ko-KR" altLang="en-US" dirty="0" smtClean="0"/>
              <a:t> 경계를 설정하는 방법에 대해 설명 드리겠습니다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점유현황 </a:t>
            </a:r>
            <a:r>
              <a:rPr lang="ko-KR" altLang="en-US" dirty="0" err="1" smtClean="0"/>
              <a:t>조사시</a:t>
            </a:r>
            <a:r>
              <a:rPr lang="ko-KR" altLang="en-US" dirty="0" smtClean="0"/>
              <a:t> 경계설정 </a:t>
            </a:r>
            <a:r>
              <a:rPr lang="en-US" altLang="ko-KR" dirty="0" smtClean="0"/>
              <a:t>1</a:t>
            </a:r>
            <a:r>
              <a:rPr lang="ko-KR" altLang="en-US" dirty="0" smtClean="0"/>
              <a:t>순위는 토지소유자간의 합의가 있으면 합의하신 대로 경계를 설정하고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다음 순서로는 지상경계에 대하여 다툼이 없는 경우 토지소유자가 점유하는 토지의 현실경계로 경계를 설정하며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dirty="0" smtClean="0"/>
              <a:t>경계에 대하여 다툼이 있는 경우 종전 </a:t>
            </a:r>
            <a:r>
              <a:rPr lang="ko-KR" altLang="en-US" dirty="0" err="1" smtClean="0"/>
              <a:t>지적선으로</a:t>
            </a:r>
            <a:r>
              <a:rPr lang="ko-KR" altLang="en-US" dirty="0" smtClean="0"/>
              <a:t> 경계를 설정하며 마지막으로 지방관습에 의한 경계로 경계설정 하게 되겠습니다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59173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경계를 설정하는 예시도 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담장이 존재하는 경우 담장의 중앙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또는 설치자 분명한 경우 담장의 바깥으로 설정하는 예시도 입니다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9303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담장이 없는 경우 두건물의 처마끝선 중앙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처마가 겹치는 경우 처마끝선 중앙 등으로 경계를 설정하게 되겠습니다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0054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옹벽이나 경사면의 경우 하단선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절토된 경우 </a:t>
            </a:r>
            <a:r>
              <a:rPr lang="ko-KR" altLang="en-US" dirty="0" err="1" smtClean="0"/>
              <a:t>상단선으로</a:t>
            </a:r>
            <a:r>
              <a:rPr lang="ko-KR" altLang="en-US" dirty="0" smtClean="0"/>
              <a:t> 경계를 설정하게 되겠습니다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52837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다음은 추진절차에 대해 자세히</a:t>
            </a:r>
            <a:r>
              <a:rPr lang="ko-KR" altLang="en-US" baseline="0" dirty="0" smtClean="0"/>
              <a:t> 설명 드리겠습니다</a:t>
            </a:r>
            <a:r>
              <a:rPr lang="en-US" altLang="ko-KR" baseline="0" dirty="0" smtClean="0"/>
              <a:t>. </a:t>
            </a:r>
            <a:r>
              <a:rPr lang="ko-KR" altLang="en-US" dirty="0" smtClean="0"/>
              <a:t>올해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중 앞선 설명과 같이 담장은 누가 설치하였는지 어디까지 사용 하시는지 등 점유한 현황을 파악하고자 토지소유자나 이해관계인을 입회시켜 점유현황을 조사하고 </a:t>
            </a:r>
            <a:r>
              <a:rPr lang="ko-KR" altLang="en-US" dirty="0" err="1" smtClean="0"/>
              <a:t>임시경계점을</a:t>
            </a:r>
            <a:r>
              <a:rPr lang="ko-KR" altLang="en-US" dirty="0" smtClean="0"/>
              <a:t> 표시하고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표시가 완료된</a:t>
            </a:r>
            <a:r>
              <a:rPr lang="ko-KR" altLang="en-US" baseline="0" dirty="0" smtClean="0"/>
              <a:t> 후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월에서 </a:t>
            </a:r>
            <a:r>
              <a:rPr lang="en-US" altLang="ko-KR" baseline="0" dirty="0" smtClean="0"/>
              <a:t>7</a:t>
            </a:r>
            <a:r>
              <a:rPr lang="ko-KR" altLang="en-US" baseline="0" dirty="0" err="1" smtClean="0"/>
              <a:t>월중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지적재조사</a:t>
            </a:r>
            <a:r>
              <a:rPr lang="ko-KR" altLang="en-US" baseline="0" dirty="0" smtClean="0"/>
              <a:t> 측량을 실시할 계획입니다</a:t>
            </a:r>
            <a:r>
              <a:rPr lang="en-US" altLang="ko-KR" baseline="0" dirty="0" smtClean="0"/>
              <a:t>. </a:t>
            </a:r>
            <a:r>
              <a:rPr lang="ko-KR" altLang="en-US" dirty="0" smtClean="0"/>
              <a:t>측량이 완료되면 올해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월 중 </a:t>
            </a:r>
            <a:r>
              <a:rPr lang="ko-KR" altLang="en-US" dirty="0" err="1" smtClean="0"/>
              <a:t>드론</a:t>
            </a:r>
            <a:r>
              <a:rPr lang="ko-KR" altLang="en-US" dirty="0" smtClean="0"/>
              <a:t> 영상을 이용하여 측량한 결과를 개인별 사전 설명 드리고 경계 설정에 대한 의견을 받을 계획입니다</a:t>
            </a:r>
            <a:r>
              <a:rPr lang="en-US" altLang="ko-KR" dirty="0" smtClean="0"/>
              <a:t>. </a:t>
            </a:r>
            <a:r>
              <a:rPr lang="ko-KR" altLang="en-US" baseline="0" dirty="0" smtClean="0"/>
              <a:t>경계 조정이 완료되면 </a:t>
            </a:r>
            <a:r>
              <a:rPr lang="en-US" altLang="ko-KR" baseline="0" dirty="0" smtClean="0"/>
              <a:t>11</a:t>
            </a:r>
            <a:r>
              <a:rPr lang="ko-KR" altLang="en-US" baseline="0" dirty="0" smtClean="0"/>
              <a:t>월경 </a:t>
            </a:r>
            <a:r>
              <a:rPr lang="ko-KR" altLang="en-US" baseline="0" dirty="0" err="1" smtClean="0"/>
              <a:t>지적확정예정조서를</a:t>
            </a:r>
            <a:r>
              <a:rPr lang="ko-KR" altLang="en-US" baseline="0" dirty="0" smtClean="0"/>
              <a:t> 통지하여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차로 </a:t>
            </a:r>
            <a:r>
              <a:rPr lang="en-US" altLang="ko-KR" baseline="0" dirty="0" smtClean="0"/>
              <a:t>20</a:t>
            </a:r>
            <a:r>
              <a:rPr lang="ko-KR" altLang="en-US" baseline="0" dirty="0" smtClean="0"/>
              <a:t>일간 의견접수를 받고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내년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월경 경계결정서를 통지하여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차로 </a:t>
            </a:r>
            <a:r>
              <a:rPr lang="en-US" altLang="ko-KR" baseline="0" dirty="0" smtClean="0"/>
              <a:t>60</a:t>
            </a:r>
            <a:r>
              <a:rPr lang="ko-KR" altLang="en-US" baseline="0" dirty="0" smtClean="0"/>
              <a:t>일간 이의신청 접수 받아 최종적으로 내년 </a:t>
            </a:r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월경 경계가 확정되면 종전 지적 공부를 없애고 새로운 지적 공부를 등록하고 </a:t>
            </a:r>
            <a:r>
              <a:rPr lang="ko-KR" altLang="en-US" baseline="0" dirty="0" err="1" smtClean="0"/>
              <a:t>경계점을</a:t>
            </a:r>
            <a:r>
              <a:rPr lang="ko-KR" altLang="en-US" baseline="0" dirty="0" smtClean="0"/>
              <a:t> 설치할 예정입니다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사업완료후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면적이</a:t>
            </a:r>
            <a:r>
              <a:rPr lang="ko-KR" altLang="en-US" baseline="0" dirty="0" smtClean="0"/>
              <a:t> 줄어든 토지는 시에서 조정금을 </a:t>
            </a:r>
            <a:r>
              <a:rPr lang="ko-KR" altLang="en-US" dirty="0" smtClean="0"/>
              <a:t>지급하고 늘어난 토지는 조정금을 부과할 계획입니다</a:t>
            </a:r>
            <a:r>
              <a:rPr lang="en-US" altLang="ko-KR" dirty="0" smtClean="0"/>
              <a:t>. </a:t>
            </a:r>
          </a:p>
          <a:p>
            <a:endParaRPr lang="en-US" altLang="ko-KR" baseline="0" dirty="0" smtClean="0"/>
          </a:p>
          <a:p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147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다음은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효과에 대해 설명 드리겠습니다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362204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사업추진과정에서 경계에 대하여 다툼이 없는 경우 첫째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dirty="0" smtClean="0"/>
              <a:t>불규칙한 토지모양을 직선으로 정리하여 토지 이용이 편리해지고 바르고 쓸모 있게 되며 둘째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지적도상 도로에 접하지 않는 토지는 도로에 접하게 되고 셋째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경계 다툼으로 인해 분쟁의 소지가 있는 토지는 경계를 바로 잡게 됩니다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543929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err="1" smtClean="0"/>
              <a:t>지적재조사</a:t>
            </a:r>
            <a:r>
              <a:rPr lang="ko-KR" altLang="en-US" dirty="0" smtClean="0"/>
              <a:t> 사업을 통해 토지분쟁 해소로 이웃간 경계분쟁 해소와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토지 정형화로 토지가치 </a:t>
            </a:r>
            <a:r>
              <a:rPr lang="ko-KR" altLang="en-US" dirty="0" err="1" smtClean="0"/>
              <a:t>상승등</a:t>
            </a:r>
            <a:r>
              <a:rPr lang="ko-KR" altLang="en-US" dirty="0" smtClean="0"/>
              <a:t> 주민의 재산권이 보호된 성산고봉지구의 </a:t>
            </a:r>
            <a:r>
              <a:rPr lang="ko-KR" altLang="en-US" dirty="0" err="1" smtClean="0"/>
              <a:t>불부합지를</a:t>
            </a:r>
            <a:r>
              <a:rPr lang="ko-KR" altLang="en-US" dirty="0" smtClean="0"/>
              <a:t> 해소한 모습니다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9230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지적의 의의가 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322752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정확하고 바른 공간정보 제공과 디지털 </a:t>
            </a:r>
            <a:r>
              <a:rPr lang="ko-KR" altLang="en-US" dirty="0" err="1" smtClean="0"/>
              <a:t>구추구으로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불부합지가</a:t>
            </a:r>
            <a:r>
              <a:rPr lang="ko-KR" altLang="en-US" dirty="0" smtClean="0"/>
              <a:t> 해소된 모습입니다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93495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디지털 시대에 맞는 새로운 한국형 스마트 지적을 완성하여 시민의 재산권을 보호하고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토지 이용가치와 활용도를 상승시키며 정확한 토지정보를 제고하여 대한민국의 미래 경쟁력을 확보할 수 있게</a:t>
            </a:r>
            <a:r>
              <a:rPr lang="ko-KR" altLang="en-US" baseline="0" dirty="0" smtClean="0"/>
              <a:t> 됩니다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74336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바쁘신 와중에 소중한 시간을 내어 끝까지 주민 설명회에 같이 해주신 주민 여러분께 진심으로 감사 드리며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주민 여러분의 무관심 빼기와 응원 나누기 행복 더하기로 우리땅의 역사를 바로잡고 진정한 가치를 되찾는 일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사업이 되도록 </a:t>
            </a:r>
            <a:r>
              <a:rPr lang="ko-KR" altLang="en-US" baseline="0" dirty="0" smtClean="0"/>
              <a:t>최선을 다하겠습니다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감사합니다</a:t>
            </a:r>
            <a:r>
              <a:rPr lang="en-US" altLang="ko-KR" baseline="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36566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지적은 토지의 소재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지목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면적 등 모든 정보를 기록해 놓은 땅의 주민등록이라 할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지적은 국토를 효율적으로 개발 활용하고 토지 거래 및 </a:t>
            </a:r>
            <a:r>
              <a:rPr lang="ko-KR" altLang="en-US" dirty="0" err="1" smtClean="0"/>
              <a:t>건축시</a:t>
            </a:r>
            <a:r>
              <a:rPr lang="ko-KR" altLang="en-US" dirty="0" smtClean="0"/>
              <a:t> 경계를 분명히 해주고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토지에 부과하는 세금의 기준이 되는</a:t>
            </a:r>
            <a:r>
              <a:rPr lang="ko-KR" altLang="en-US" baseline="0" dirty="0" smtClean="0"/>
              <a:t> 등 국민 삶의 터전이 되는 국토의 필수적인 기초자료가 되겠습니다</a:t>
            </a:r>
            <a:r>
              <a:rPr lang="en-US" altLang="ko-KR" baseline="0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9505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조선시대의 </a:t>
            </a:r>
            <a:r>
              <a:rPr lang="ko-KR" altLang="en-US" dirty="0" err="1" smtClean="0"/>
              <a:t>어린도를</a:t>
            </a:r>
            <a:r>
              <a:rPr lang="ko-KR" altLang="en-US" dirty="0" smtClean="0"/>
              <a:t> 시작으로 일제 강점기 종이에 만든 종이 지적도를 거쳐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현재는 종이 지적을 전산화한 전산 지적도를 사용하고 있습니다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8150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dirty="0" smtClean="0"/>
              <a:t>1910</a:t>
            </a:r>
            <a:r>
              <a:rPr lang="ko-KR" altLang="en-US" dirty="0" smtClean="0"/>
              <a:t>년대 일제 강점기에 실시한 토지조사사업에서 대나무줄자와 </a:t>
            </a:r>
            <a:r>
              <a:rPr lang="ko-KR" altLang="en-US" dirty="0" err="1" smtClean="0"/>
              <a:t>측판으로</a:t>
            </a:r>
            <a:r>
              <a:rPr lang="ko-KR" altLang="en-US" dirty="0" smtClean="0"/>
              <a:t> 지적도를 작성 </a:t>
            </a:r>
            <a:r>
              <a:rPr lang="ko-KR" altLang="en-US" baseline="0" dirty="0" smtClean="0"/>
              <a:t>등록하였으나 지금은 전자평판측량을 하고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현재 일부에서 </a:t>
            </a:r>
            <a:r>
              <a:rPr lang="en-US" altLang="ko-KR" baseline="0" dirty="0" smtClean="0"/>
              <a:t>GPS</a:t>
            </a:r>
            <a:r>
              <a:rPr lang="ko-KR" altLang="en-US" baseline="0" dirty="0" smtClean="0"/>
              <a:t>를 활용한 </a:t>
            </a:r>
            <a:r>
              <a:rPr lang="ko-KR" altLang="en-US" baseline="0" dirty="0" err="1" smtClean="0"/>
              <a:t>고정밀</a:t>
            </a:r>
            <a:r>
              <a:rPr lang="ko-KR" altLang="en-US" baseline="0" dirty="0" smtClean="0"/>
              <a:t> 측량기법으로 측량자가 실시간으로 정밀도를 유지하며 측량하는 위성측량</a:t>
            </a:r>
            <a:r>
              <a:rPr lang="en-US" altLang="ko-KR" baseline="0" dirty="0" smtClean="0"/>
              <a:t>GNSS </a:t>
            </a:r>
            <a:r>
              <a:rPr lang="ko-KR" altLang="en-US" baseline="0" dirty="0" smtClean="0"/>
              <a:t>측량을 시행하고 있으며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면적의 단위도  </a:t>
            </a:r>
            <a:r>
              <a:rPr lang="ko-KR" altLang="en-US" baseline="0" dirty="0" err="1" smtClean="0"/>
              <a:t>척관법에</a:t>
            </a:r>
            <a:r>
              <a:rPr lang="ko-KR" altLang="en-US" baseline="0" dirty="0" smtClean="0"/>
              <a:t> 따른 평에서 미터법인 </a:t>
            </a:r>
            <a:r>
              <a:rPr lang="ko-KR" altLang="en-US" baseline="0" dirty="0" err="1" smtClean="0"/>
              <a:t>제곱미터를</a:t>
            </a:r>
            <a:r>
              <a:rPr lang="ko-KR" altLang="en-US" baseline="0" dirty="0" smtClean="0"/>
              <a:t> 사용하게 되는 등 측량장비와 지적 단위의 변화가 있었습니다</a:t>
            </a:r>
            <a:r>
              <a:rPr lang="en-US" altLang="ko-KR" baseline="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9349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지금의 지적은 일제가 토지수탈을 목적으로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년 전</a:t>
            </a:r>
            <a:r>
              <a:rPr lang="ko-KR" altLang="en-US" baseline="0" dirty="0" smtClean="0"/>
              <a:t> 미흡한 측량장비와 기술로 </a:t>
            </a:r>
            <a:r>
              <a:rPr lang="ko-KR" altLang="en-US" dirty="0" smtClean="0"/>
              <a:t>방대한 사업을 일시에 진행함에 따라 </a:t>
            </a:r>
            <a:r>
              <a:rPr lang="ko-KR" altLang="en-US" dirty="0" err="1" smtClean="0"/>
              <a:t>측량자</a:t>
            </a:r>
            <a:r>
              <a:rPr lang="ko-KR" altLang="en-US" dirty="0" smtClean="0"/>
              <a:t> 오차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 오차 등이 포함된 다양한 축척의 지적 도면을 사용하고 있습니다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89193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dirty="0" smtClean="0"/>
              <a:t>다양한 축척의 지적도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미흡한 측량장비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각종 오차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등에 따라 </a:t>
            </a:r>
            <a:r>
              <a:rPr lang="ko-KR" altLang="en-US" baseline="0" dirty="0" err="1" smtClean="0"/>
              <a:t>중복형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공백형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편위형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불규칙형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위치오류형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지형변동형의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지적불부합지가</a:t>
            </a:r>
            <a:r>
              <a:rPr lang="ko-KR" altLang="en-US" baseline="0" dirty="0" smtClean="0"/>
              <a:t> 발생하고 있으며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이는 토지분쟁 및 재산권 행사의 제한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아날로그 방식으로 공간정보 분야 </a:t>
            </a:r>
            <a:r>
              <a:rPr lang="ko-KR" altLang="en-US" baseline="0" dirty="0" err="1" smtClean="0"/>
              <a:t>융복합에</a:t>
            </a:r>
            <a:r>
              <a:rPr lang="ko-KR" altLang="en-US" baseline="0" dirty="0" smtClean="0"/>
              <a:t> 어려움이 있습니다</a:t>
            </a:r>
            <a:r>
              <a:rPr lang="en-US" altLang="ko-KR" baseline="0" dirty="0" smtClean="0"/>
              <a:t>.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6383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다음은 </a:t>
            </a:r>
            <a:r>
              <a:rPr lang="ko-KR" altLang="en-US" dirty="0" err="1" smtClean="0"/>
              <a:t>지적재조사</a:t>
            </a:r>
            <a:r>
              <a:rPr lang="ko-KR" altLang="en-US" dirty="0" smtClean="0"/>
              <a:t> 사업이 되겠습니다</a:t>
            </a:r>
            <a:r>
              <a:rPr lang="en-US" altLang="ko-KR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7863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0388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C69EB45-69CB-4F0D-81F3-557C0B129E9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템플릿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32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322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6321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  <a:prstGeom prst="rect">
            <a:avLst/>
          </a:prstGeo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D407EB1E-4F39-47AC-ADCF-1C7934EF557F}" type="datetimeFigureOut">
              <a:rPr lang="en-US" smtClean="0">
                <a:solidFill>
                  <a:prstClr val="white"/>
                </a:solidFill>
              </a:rPr>
              <a:pPr/>
              <a:t>2/3/2021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kumimoji="0"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96FFCEE6-A8B9-4E87-81E3-67B1867F1C23}" type="slidenum">
              <a:rPr kumimoji="0" lang="ko-KR" altLang="en-US" smtClean="0">
                <a:solidFill>
                  <a:prstClr val="white"/>
                </a:solidFill>
              </a:rPr>
              <a:pPr/>
              <a:t>‹#›</a:t>
            </a:fld>
            <a:endParaRPr kumimoji="0"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77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5757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070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66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338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D407EB1E-4F39-47AC-ADCF-1C7934EF557F}" type="datetimeFigureOut">
              <a:rPr lang="en-US" smtClean="0">
                <a:solidFill>
                  <a:prstClr val="black"/>
                </a:solidFill>
              </a:rPr>
              <a:pPr/>
              <a:t>2/3/2021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kumimoji="0"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96FFCEE6-A8B9-4E87-81E3-67B1867F1C23}" type="slidenum">
              <a:rPr kumimoji="0" lang="ko-KR" altLang="en-US" smtClean="0">
                <a:solidFill>
                  <a:prstClr val="black"/>
                </a:solidFill>
              </a:rPr>
              <a:pPr/>
              <a:t>‹#›</a:t>
            </a:fld>
            <a:endParaRPr kumimoji="0"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043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템플릿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40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화면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723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템플릿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266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45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88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641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빈화면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408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523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488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669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2E9BE9-DF55-4317-8BE8-D939DE0677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809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템플릿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059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8089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3678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282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661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빈화면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9095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064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359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27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702627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748B6-40DF-4DE3-A7CD-FC4C296D43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1890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템플릿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2686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635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4176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139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917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화면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8818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189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771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46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2627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7F55B-68A8-4AF3-A967-F1B4388BEB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80505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535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231" y="0"/>
            <a:ext cx="84406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4" descr="0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961" y="0"/>
            <a:ext cx="4286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3505200" y="644525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-</a:t>
            </a:r>
            <a:fld id="{4C5DCBA3-9109-4F3A-8440-B0AB901BE877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r>
              <a:rPr lang="en-US" altLang="zh-CN" smtClean="0">
                <a:solidFill>
                  <a:prstClr val="black"/>
                </a:solidFill>
              </a:rPr>
              <a:t>-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6738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10388" y="6275388"/>
            <a:ext cx="2133600" cy="365125"/>
          </a:xfrm>
        </p:spPr>
        <p:txBody>
          <a:bodyPr/>
          <a:lstStyle>
            <a:lvl1pPr>
              <a:defRPr sz="110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C69EB45-69CB-4F0D-81F3-557C0B129E9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F55B-68A8-4AF3-A967-F1B4388BEB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93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57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33.xml"/><Relationship Id="rId39" Type="http://schemas.openxmlformats.org/officeDocument/2006/relationships/slideLayout" Target="../slideLayouts/slideLayout46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34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9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45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36.xml"/><Relationship Id="rId41" Type="http://schemas.openxmlformats.org/officeDocument/2006/relationships/slideLayout" Target="../slideLayouts/slideLayout48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44.xml"/><Relationship Id="rId40" Type="http://schemas.openxmlformats.org/officeDocument/2006/relationships/slideLayout" Target="../slideLayouts/slideLayout47.xml"/><Relationship Id="rId45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38.xml"/><Relationship Id="rId44" Type="http://schemas.openxmlformats.org/officeDocument/2006/relationships/slideLayout" Target="../slideLayouts/slideLayout51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34.xml"/><Relationship Id="rId30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 descr="\\Mk-secondpc\2011 우리디자인 써버\진행프로젝트\닥터pt\psd\마스터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" y="283"/>
            <a:ext cx="9143245" cy="6857434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6" r:id="rId5"/>
  </p:sldLayoutIdLst>
  <p:transition>
    <p:fade/>
  </p:transition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그림 9" descr="main_ver02.jpg"/>
          <p:cNvPicPr>
            <a:picLocks noChangeAspect="1"/>
          </p:cNvPicPr>
          <p:nvPr userDrawn="1"/>
        </p:nvPicPr>
        <p:blipFill>
          <a:blip r:embed="rId4" cstate="print"/>
          <a:srcRect b="10101"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2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 smtClean="0"/>
              <a:t>#/43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2627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A942B8-C9BD-448D-8133-59A2C042B6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1600" y="6278563"/>
            <a:ext cx="955675" cy="493712"/>
          </a:xfrm>
          <a:prstGeom prst="rect">
            <a:avLst/>
          </a:prstGeom>
          <a:noFill/>
        </p:spPr>
        <p:txBody>
          <a:bodyPr anchor="ctr" anchorCtr="1">
            <a:normAutofit/>
          </a:bodyPr>
          <a:lstStyle/>
          <a:p>
            <a:pPr marL="400050" indent="-400050" algn="ctr">
              <a:lnSpc>
                <a:spcPct val="200000"/>
              </a:lnSpc>
              <a:defRPr/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구성도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98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7" r:id="rId20"/>
    <p:sldLayoutId id="2147483688" r:id="rId21"/>
    <p:sldLayoutId id="2147483689" r:id="rId22"/>
    <p:sldLayoutId id="2147483690" r:id="rId23"/>
    <p:sldLayoutId id="2147483691" r:id="rId24"/>
    <p:sldLayoutId id="2147483692" r:id="rId25"/>
    <p:sldLayoutId id="2147483693" r:id="rId26"/>
    <p:sldLayoutId id="2147483694" r:id="rId27"/>
    <p:sldLayoutId id="2147483695" r:id="rId28"/>
    <p:sldLayoutId id="2147483696" r:id="rId29"/>
    <p:sldLayoutId id="2147483697" r:id="rId30"/>
    <p:sldLayoutId id="2147483698" r:id="rId31"/>
    <p:sldLayoutId id="2147483699" r:id="rId32"/>
    <p:sldLayoutId id="2147483700" r:id="rId33"/>
    <p:sldLayoutId id="2147483701" r:id="rId34"/>
    <p:sldLayoutId id="2147483702" r:id="rId35"/>
    <p:sldLayoutId id="2147483703" r:id="rId36"/>
    <p:sldLayoutId id="2147483704" r:id="rId37"/>
    <p:sldLayoutId id="2147483705" r:id="rId38"/>
    <p:sldLayoutId id="2147483706" r:id="rId39"/>
    <p:sldLayoutId id="2147483707" r:id="rId40"/>
    <p:sldLayoutId id="2147483708" r:id="rId41"/>
    <p:sldLayoutId id="2147483709" r:id="rId42"/>
    <p:sldLayoutId id="2147483710" r:id="rId43"/>
    <p:sldLayoutId id="2147483711" r:id="rId44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18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18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5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18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" y="-28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2" name="Picture 2" descr="\\Mk-secondpc\2011 우리디자인 써버\진행프로젝트\닥터pt\psd\1.png"/>
          <p:cNvPicPr>
            <a:picLocks noChangeAspect="1" noChangeArrowheads="1"/>
          </p:cNvPicPr>
          <p:nvPr/>
        </p:nvPicPr>
        <p:blipFill>
          <a:blip r:embed="rId4" cstate="print"/>
          <a:srcRect t="38749"/>
          <a:stretch>
            <a:fillRect/>
          </a:stretch>
        </p:blipFill>
        <p:spPr bwMode="auto">
          <a:xfrm>
            <a:off x="377" y="2657475"/>
            <a:ext cx="9143245" cy="4200242"/>
          </a:xfrm>
          <a:prstGeom prst="rect">
            <a:avLst/>
          </a:prstGeom>
          <a:noFill/>
        </p:spPr>
      </p:pic>
      <p:pic>
        <p:nvPicPr>
          <p:cNvPr id="56323" name="Picture 3" descr="\\Mk-secondpc\2011 우리디자인 써버\진행프로젝트\닥터pt\psd\2.png"/>
          <p:cNvPicPr>
            <a:picLocks noChangeAspect="1" noChangeArrowheads="1"/>
          </p:cNvPicPr>
          <p:nvPr/>
        </p:nvPicPr>
        <p:blipFill>
          <a:blip r:embed="rId5" cstate="print"/>
          <a:srcRect l="13851" t="14164" r="51354" b="13052"/>
          <a:stretch>
            <a:fillRect/>
          </a:stretch>
        </p:blipFill>
        <p:spPr bwMode="auto">
          <a:xfrm>
            <a:off x="1043608" y="980728"/>
            <a:ext cx="3181350" cy="4991100"/>
          </a:xfrm>
          <a:prstGeom prst="rect">
            <a:avLst/>
          </a:prstGeom>
          <a:noFill/>
        </p:spPr>
      </p:pic>
      <p:pic>
        <p:nvPicPr>
          <p:cNvPr id="56324" name="Picture 4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6" cstate="print"/>
          <a:srcRect l="26665" t="9858" r="40728" b="66529"/>
          <a:stretch>
            <a:fillRect/>
          </a:stretch>
        </p:blipFill>
        <p:spPr bwMode="auto">
          <a:xfrm>
            <a:off x="2699792" y="548680"/>
            <a:ext cx="2981325" cy="16192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743244" y="1743199"/>
            <a:ext cx="5149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HY견명조" pitchFamily="18" charset="-127"/>
                <a:ea typeface="HY견명조" pitchFamily="18" charset="-127"/>
              </a:rPr>
              <a:t> 성산고봉지구 사업지구 선정을</a:t>
            </a:r>
            <a:r>
              <a:rPr lang="en-US" altLang="ko-KR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HY견명조" pitchFamily="18" charset="-127"/>
                <a:ea typeface="HY견명조" pitchFamily="18" charset="-127"/>
              </a:rPr>
              <a:t> </a:t>
            </a:r>
            <a:r>
              <a:rPr lang="ko-KR" altLang="en-US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HY견명조" pitchFamily="18" charset="-127"/>
                <a:ea typeface="HY견명조" pitchFamily="18" charset="-127"/>
              </a:rPr>
              <a:t>위한</a:t>
            </a:r>
            <a:endParaRPr lang="ko-KR" altLang="en-US" sz="2400" b="1" dirty="0">
              <a:solidFill>
                <a:schemeClr val="bg1">
                  <a:lumMod val="65000"/>
                  <a:lumOff val="35000"/>
                </a:schemeClr>
              </a:solidFill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2606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2021. 2. 16(</a:t>
            </a:r>
            <a:r>
              <a:rPr lang="ko-KR" altLang="en-US" b="1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화</a:t>
            </a:r>
            <a:r>
              <a:rPr lang="en-US" altLang="ko-KR" b="1" dirty="0" smtClean="0"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rPr>
              <a:t>) </a:t>
            </a:r>
            <a:endParaRPr lang="ko-KR" altLang="en-US" b="1" dirty="0">
              <a:solidFill>
                <a:schemeClr val="bg1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1" name="Picture 6" descr="\\Mk-secondpc\2011 우리디자인 써버\진행프로젝트\닥터pt\psd\5.png"/>
          <p:cNvPicPr>
            <a:picLocks noChangeAspect="1" noChangeArrowheads="1"/>
          </p:cNvPicPr>
          <p:nvPr/>
        </p:nvPicPr>
        <p:blipFill>
          <a:blip r:embed="rId7" cstate="print"/>
          <a:srcRect l="41562" t="63334"/>
          <a:stretch>
            <a:fillRect/>
          </a:stretch>
        </p:blipFill>
        <p:spPr bwMode="auto">
          <a:xfrm>
            <a:off x="3800853" y="4343683"/>
            <a:ext cx="5343147" cy="2514317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719586" y="6348477"/>
            <a:ext cx="1296144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군산시 </a:t>
            </a:r>
            <a:r>
              <a:rPr lang="ko-KR" altLang="en-US" sz="1000" b="1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토지정보과</a:t>
            </a:r>
            <a:endParaRPr lang="ko-KR" altLang="en-US" sz="1000" b="1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3808" y="2276872"/>
            <a:ext cx="59766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5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지적재조사</a:t>
            </a:r>
            <a:r>
              <a:rPr lang="ko-KR" altLang="en-US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주민설명회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796" y="5913085"/>
            <a:ext cx="1321725" cy="43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58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 descr="DSC04960.JPG"/>
          <p:cNvPicPr>
            <a:picLocks noChangeAspect="1"/>
          </p:cNvPicPr>
          <p:nvPr/>
        </p:nvPicPr>
        <p:blipFill>
          <a:blip r:embed="rId3" cstate="print"/>
          <a:srcRect l="12988" r="10226" b="4851"/>
          <a:stretch>
            <a:fillRect/>
          </a:stretch>
        </p:blipFill>
        <p:spPr>
          <a:xfrm>
            <a:off x="0" y="3789039"/>
            <a:ext cx="3779912" cy="3096345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그룹 15"/>
          <p:cNvGrpSpPr/>
          <p:nvPr/>
        </p:nvGrpSpPr>
        <p:grpSpPr>
          <a:xfrm>
            <a:off x="4499992" y="0"/>
            <a:ext cx="4644008" cy="3212976"/>
            <a:chOff x="4211960" y="0"/>
            <a:chExt cx="4608512" cy="3212976"/>
          </a:xfrm>
        </p:grpSpPr>
        <p:pic>
          <p:nvPicPr>
            <p:cNvPr id="15" name="그림 14" descr="1260178212A.jpg"/>
            <p:cNvPicPr>
              <a:picLocks noChangeAspect="1"/>
            </p:cNvPicPr>
            <p:nvPr/>
          </p:nvPicPr>
          <p:blipFill>
            <a:blip r:embed="rId4" cstate="print"/>
            <a:srcRect l="3101" t="8079" r="21400" b="13806"/>
            <a:stretch>
              <a:fillRect/>
            </a:stretch>
          </p:blipFill>
          <p:spPr>
            <a:xfrm>
              <a:off x="4283968" y="0"/>
              <a:ext cx="4469828" cy="321297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20" name="직선 화살표 연결선 19"/>
            <p:cNvCxnSpPr/>
            <p:nvPr/>
          </p:nvCxnSpPr>
          <p:spPr>
            <a:xfrm flipH="1">
              <a:off x="5652120" y="2060848"/>
              <a:ext cx="2376264" cy="2160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596336" y="2132856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동경원점</a:t>
              </a:r>
              <a:endParaRPr lang="en-US" altLang="ko-KR" sz="12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현재측량기준점</a:t>
              </a:r>
              <a:r>
                <a:rPr lang="en-US" altLang="ko-KR" sz="1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10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5" name="사각형 설명선 24"/>
            <p:cNvSpPr/>
            <p:nvPr/>
          </p:nvSpPr>
          <p:spPr>
            <a:xfrm>
              <a:off x="5436096" y="1484784"/>
              <a:ext cx="1080120" cy="288032"/>
            </a:xfrm>
            <a:prstGeom prst="wedgeRectCallout">
              <a:avLst>
                <a:gd name="adj1" fmla="val -36816"/>
                <a:gd name="adj2" fmla="val 158034"/>
              </a:avLst>
            </a:prstGeom>
            <a:solidFill>
              <a:schemeClr val="tx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8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절영도</a:t>
              </a:r>
              <a:r>
                <a:rPr lang="ko-KR" altLang="en-US" sz="8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8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대삼각본점</a:t>
              </a:r>
              <a:endParaRPr lang="ko-KR" altLang="en-US" sz="8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6" name="사각형 설명선 25"/>
            <p:cNvSpPr/>
            <p:nvPr/>
          </p:nvSpPr>
          <p:spPr>
            <a:xfrm>
              <a:off x="5508104" y="2564904"/>
              <a:ext cx="1080120" cy="288032"/>
            </a:xfrm>
            <a:prstGeom prst="wedgeRectCallout">
              <a:avLst>
                <a:gd name="adj1" fmla="val -37991"/>
                <a:gd name="adj2" fmla="val -161636"/>
              </a:avLst>
            </a:prstGeom>
            <a:solidFill>
              <a:schemeClr val="tx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80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대마도 </a:t>
              </a:r>
              <a:r>
                <a:rPr lang="ko-KR" altLang="en-US" sz="8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대삼각본점</a:t>
              </a:r>
              <a:endParaRPr lang="ko-KR" altLang="en-US" sz="8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4" name="사각형 설명선 23"/>
            <p:cNvSpPr/>
            <p:nvPr/>
          </p:nvSpPr>
          <p:spPr>
            <a:xfrm>
              <a:off x="4211960" y="2420888"/>
              <a:ext cx="1080120" cy="288032"/>
            </a:xfrm>
            <a:prstGeom prst="wedgeRectCallout">
              <a:avLst>
                <a:gd name="adj1" fmla="val 66066"/>
                <a:gd name="adj2" fmla="val -130771"/>
              </a:avLst>
            </a:prstGeom>
            <a:solidFill>
              <a:schemeClr val="tx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8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거제도 </a:t>
              </a:r>
              <a:r>
                <a:rPr lang="ko-KR" altLang="en-US" sz="8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대삼각본점</a:t>
              </a:r>
              <a:endParaRPr lang="ko-KR" altLang="en-US" sz="8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-8625" y="2852936"/>
            <a:ext cx="9152626" cy="1757294"/>
            <a:chOff x="-8625" y="2751826"/>
            <a:chExt cx="9152626" cy="1757294"/>
          </a:xfrm>
        </p:grpSpPr>
        <p:sp>
          <p:nvSpPr>
            <p:cNvPr id="23" name="자유형 22"/>
            <p:cNvSpPr/>
            <p:nvPr/>
          </p:nvSpPr>
          <p:spPr>
            <a:xfrm>
              <a:off x="0" y="2751826"/>
              <a:ext cx="9144000" cy="1325246"/>
            </a:xfrm>
            <a:custGeom>
              <a:avLst/>
              <a:gdLst>
                <a:gd name="connsiteX0" fmla="*/ 0 w 9144000"/>
                <a:gd name="connsiteY0" fmla="*/ 0 h 1311216"/>
                <a:gd name="connsiteX1" fmla="*/ 9144000 w 9144000"/>
                <a:gd name="connsiteY1" fmla="*/ 819510 h 1311216"/>
                <a:gd name="connsiteX2" fmla="*/ 9135374 w 9144000"/>
                <a:gd name="connsiteY2" fmla="*/ 1311216 h 1311216"/>
                <a:gd name="connsiteX3" fmla="*/ 0 w 9144000"/>
                <a:gd name="connsiteY3" fmla="*/ 612476 h 1311216"/>
                <a:gd name="connsiteX4" fmla="*/ 0 w 9144000"/>
                <a:gd name="connsiteY4" fmla="*/ 0 h 1311216"/>
                <a:gd name="connsiteX0" fmla="*/ 0 w 9144000"/>
                <a:gd name="connsiteY0" fmla="*/ 0 h 1253238"/>
                <a:gd name="connsiteX1" fmla="*/ 9144000 w 9144000"/>
                <a:gd name="connsiteY1" fmla="*/ 819510 h 1253238"/>
                <a:gd name="connsiteX2" fmla="*/ 9144000 w 9144000"/>
                <a:gd name="connsiteY2" fmla="*/ 1253238 h 1253238"/>
                <a:gd name="connsiteX3" fmla="*/ 0 w 9144000"/>
                <a:gd name="connsiteY3" fmla="*/ 612476 h 1253238"/>
                <a:gd name="connsiteX4" fmla="*/ 0 w 9144000"/>
                <a:gd name="connsiteY4" fmla="*/ 0 h 1253238"/>
                <a:gd name="connsiteX0" fmla="*/ 0 w 9144000"/>
                <a:gd name="connsiteY0" fmla="*/ 0 h 1325246"/>
                <a:gd name="connsiteX1" fmla="*/ 9144000 w 9144000"/>
                <a:gd name="connsiteY1" fmla="*/ 819510 h 1325246"/>
                <a:gd name="connsiteX2" fmla="*/ 9144000 w 9144000"/>
                <a:gd name="connsiteY2" fmla="*/ 1325246 h 1325246"/>
                <a:gd name="connsiteX3" fmla="*/ 0 w 9144000"/>
                <a:gd name="connsiteY3" fmla="*/ 612476 h 1325246"/>
                <a:gd name="connsiteX4" fmla="*/ 0 w 9144000"/>
                <a:gd name="connsiteY4" fmla="*/ 0 h 132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325246">
                  <a:moveTo>
                    <a:pt x="0" y="0"/>
                  </a:moveTo>
                  <a:lnTo>
                    <a:pt x="9144000" y="819510"/>
                  </a:lnTo>
                  <a:lnTo>
                    <a:pt x="9144000" y="1325246"/>
                  </a:lnTo>
                  <a:lnTo>
                    <a:pt x="0" y="6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자유형 26"/>
            <p:cNvSpPr/>
            <p:nvPr/>
          </p:nvSpPr>
          <p:spPr>
            <a:xfrm>
              <a:off x="-8625" y="3284984"/>
              <a:ext cx="9152626" cy="1224136"/>
            </a:xfrm>
            <a:custGeom>
              <a:avLst/>
              <a:gdLst>
                <a:gd name="connsiteX0" fmla="*/ 25879 w 9126747"/>
                <a:gd name="connsiteY0" fmla="*/ 0 h 1181819"/>
                <a:gd name="connsiteX1" fmla="*/ 9126747 w 9126747"/>
                <a:gd name="connsiteY1" fmla="*/ 698740 h 1181819"/>
                <a:gd name="connsiteX2" fmla="*/ 9126747 w 9126747"/>
                <a:gd name="connsiteY2" fmla="*/ 1181819 h 1181819"/>
                <a:gd name="connsiteX3" fmla="*/ 0 w 9126747"/>
                <a:gd name="connsiteY3" fmla="*/ 319177 h 1181819"/>
                <a:gd name="connsiteX4" fmla="*/ 25879 w 9126747"/>
                <a:gd name="connsiteY4" fmla="*/ 0 h 1181819"/>
                <a:gd name="connsiteX0" fmla="*/ 25879 w 9152626"/>
                <a:gd name="connsiteY0" fmla="*/ 0 h 1181819"/>
                <a:gd name="connsiteX1" fmla="*/ 9152626 w 9152626"/>
                <a:gd name="connsiteY1" fmla="*/ 712770 h 1181819"/>
                <a:gd name="connsiteX2" fmla="*/ 9126747 w 9152626"/>
                <a:gd name="connsiteY2" fmla="*/ 1181819 h 1181819"/>
                <a:gd name="connsiteX3" fmla="*/ 0 w 9152626"/>
                <a:gd name="connsiteY3" fmla="*/ 319177 h 1181819"/>
                <a:gd name="connsiteX4" fmla="*/ 25879 w 9152626"/>
                <a:gd name="connsiteY4" fmla="*/ 0 h 1181819"/>
                <a:gd name="connsiteX0" fmla="*/ 25879 w 9152626"/>
                <a:gd name="connsiteY0" fmla="*/ 0 h 1144818"/>
                <a:gd name="connsiteX1" fmla="*/ 9152626 w 9152626"/>
                <a:gd name="connsiteY1" fmla="*/ 712770 h 1144818"/>
                <a:gd name="connsiteX2" fmla="*/ 9152625 w 9152626"/>
                <a:gd name="connsiteY2" fmla="*/ 1144818 h 1144818"/>
                <a:gd name="connsiteX3" fmla="*/ 0 w 9152626"/>
                <a:gd name="connsiteY3" fmla="*/ 319177 h 1144818"/>
                <a:gd name="connsiteX4" fmla="*/ 25879 w 9152626"/>
                <a:gd name="connsiteY4" fmla="*/ 0 h 1144818"/>
                <a:gd name="connsiteX0" fmla="*/ 25879 w 9152625"/>
                <a:gd name="connsiteY0" fmla="*/ 0 h 1144818"/>
                <a:gd name="connsiteX1" fmla="*/ 9152625 w 9152625"/>
                <a:gd name="connsiteY1" fmla="*/ 712770 h 1144818"/>
                <a:gd name="connsiteX2" fmla="*/ 9152625 w 9152625"/>
                <a:gd name="connsiteY2" fmla="*/ 1144818 h 1144818"/>
                <a:gd name="connsiteX3" fmla="*/ 0 w 9152625"/>
                <a:gd name="connsiteY3" fmla="*/ 319177 h 1144818"/>
                <a:gd name="connsiteX4" fmla="*/ 25879 w 9152625"/>
                <a:gd name="connsiteY4" fmla="*/ 0 h 1144818"/>
                <a:gd name="connsiteX0" fmla="*/ 8626 w 9152625"/>
                <a:gd name="connsiteY0" fmla="*/ 0 h 1224136"/>
                <a:gd name="connsiteX1" fmla="*/ 9152625 w 9152625"/>
                <a:gd name="connsiteY1" fmla="*/ 792088 h 1224136"/>
                <a:gd name="connsiteX2" fmla="*/ 9152625 w 9152625"/>
                <a:gd name="connsiteY2" fmla="*/ 1224136 h 1224136"/>
                <a:gd name="connsiteX3" fmla="*/ 0 w 9152625"/>
                <a:gd name="connsiteY3" fmla="*/ 398495 h 1224136"/>
                <a:gd name="connsiteX4" fmla="*/ 8626 w 9152625"/>
                <a:gd name="connsiteY4" fmla="*/ 0 h 1224136"/>
                <a:gd name="connsiteX0" fmla="*/ 8626 w 9152626"/>
                <a:gd name="connsiteY0" fmla="*/ 0 h 1224136"/>
                <a:gd name="connsiteX1" fmla="*/ 9152626 w 9152626"/>
                <a:gd name="connsiteY1" fmla="*/ 720080 h 1224136"/>
                <a:gd name="connsiteX2" fmla="*/ 9152625 w 9152626"/>
                <a:gd name="connsiteY2" fmla="*/ 1224136 h 1224136"/>
                <a:gd name="connsiteX3" fmla="*/ 0 w 9152626"/>
                <a:gd name="connsiteY3" fmla="*/ 398495 h 1224136"/>
                <a:gd name="connsiteX4" fmla="*/ 8626 w 9152626"/>
                <a:gd name="connsiteY4" fmla="*/ 0 h 122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2626" h="1224136">
                  <a:moveTo>
                    <a:pt x="8626" y="0"/>
                  </a:moveTo>
                  <a:lnTo>
                    <a:pt x="9152626" y="720080"/>
                  </a:lnTo>
                  <a:cubicBezTo>
                    <a:pt x="9152626" y="888099"/>
                    <a:pt x="9152625" y="1056117"/>
                    <a:pt x="9152625" y="1224136"/>
                  </a:cubicBezTo>
                  <a:lnTo>
                    <a:pt x="0" y="398495"/>
                  </a:lnTo>
                  <a:lnTo>
                    <a:pt x="8626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 rot="355422">
            <a:off x="2968038" y="3239348"/>
            <a:ext cx="32079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2800" b="1" cap="none" spc="0" dirty="0" err="1" smtClean="0">
                <a:ln w="12700">
                  <a:noFill/>
                  <a:prstDash val="solid"/>
                </a:ln>
                <a:solidFill>
                  <a:srgbClr val="E8D96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지적불부합지</a:t>
            </a:r>
            <a:r>
              <a:rPr lang="ko-KR" altLang="en-US" sz="4800" b="1" cap="none" spc="0" dirty="0" smtClean="0">
                <a:ln w="12700">
                  <a:noFill/>
                  <a:prstDash val="solid"/>
                </a:ln>
                <a:solidFill>
                  <a:srgbClr val="E8D96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b="1" cap="none" spc="0" dirty="0" smtClean="0">
                <a:ln w="12700">
                  <a:noFill/>
                  <a:prstDash val="solid"/>
                </a:ln>
                <a:solidFill>
                  <a:srgbClr val="E8D96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해소</a:t>
            </a:r>
            <a:endParaRPr lang="en-US" altLang="ko-KR" sz="2400" b="1" cap="none" spc="0" dirty="0">
              <a:ln w="12700">
                <a:noFill/>
                <a:prstDash val="solid"/>
              </a:ln>
              <a:solidFill>
                <a:srgbClr val="E8D96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57566" y="116632"/>
            <a:ext cx="3622346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지적재조사사업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536" y="620688"/>
            <a:ext cx="41764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우리나라 </a:t>
            </a:r>
            <a:r>
              <a:rPr lang="ko-KR" altLang="en-US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지적측량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기준점을 </a:t>
            </a:r>
            <a:r>
              <a:rPr lang="ko-KR" altLang="en-US" sz="1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일본 동경원점 사용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으로 위치가 </a:t>
            </a:r>
            <a:r>
              <a:rPr lang="en-US" altLang="ko-KR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365m 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북서쪽으로 </a:t>
            </a:r>
            <a:r>
              <a:rPr lang="ko-KR" altLang="en-US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편차발생되어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국제 표준인 </a:t>
            </a:r>
            <a:r>
              <a:rPr lang="ko-KR" altLang="en-US" sz="14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세계측지계로</a:t>
            </a:r>
            <a:r>
              <a:rPr lang="ko-KR" altLang="en-US" sz="1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변환</a:t>
            </a:r>
            <a:endParaRPr lang="en-US" altLang="ko-KR" sz="14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34" name="그림 33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764704"/>
            <a:ext cx="114300" cy="1143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04456" y="4757856"/>
            <a:ext cx="5039544" cy="13077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이웃간의 토지 경계분쟁을 해결하기 위하여 재조사 필요</a:t>
            </a:r>
            <a:endParaRPr lang="en-US" altLang="ko-KR" sz="14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지적정보를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고도화 시켜 </a:t>
            </a:r>
            <a:r>
              <a:rPr lang="ko-KR" altLang="en-US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스마트폰</a:t>
            </a:r>
            <a:r>
              <a:rPr lang="en-US" altLang="ko-KR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4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내비게이션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등 </a:t>
            </a:r>
            <a:endParaRPr lang="en-US" altLang="ko-KR" sz="14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다양한 서비스 제공</a:t>
            </a:r>
            <a:endParaRPr lang="en-US" altLang="ko-KR" sz="14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37" name="그림 36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33798" y="4989102"/>
            <a:ext cx="125186" cy="114300"/>
          </a:xfrm>
          <a:prstGeom prst="rect">
            <a:avLst/>
          </a:prstGeom>
        </p:spPr>
      </p:pic>
      <p:pic>
        <p:nvPicPr>
          <p:cNvPr id="38" name="그림 37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74540"/>
            <a:ext cx="114300" cy="114300"/>
          </a:xfrm>
          <a:prstGeom prst="rect">
            <a:avLst/>
          </a:prstGeom>
        </p:spPr>
      </p:pic>
      <p:pic>
        <p:nvPicPr>
          <p:cNvPr id="39" name="그림 38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2758" y="5409364"/>
            <a:ext cx="125186" cy="1143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95536" y="1732558"/>
            <a:ext cx="4176464" cy="688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종이지적도의 </a:t>
            </a:r>
            <a:r>
              <a:rPr lang="ko-KR" altLang="en-US" sz="1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면적오차 및 측량오차를 해소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코자</a:t>
            </a:r>
            <a:r>
              <a:rPr lang="ko-KR" altLang="en-US" sz="1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4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디지털지적으로 재조사</a:t>
            </a:r>
            <a:endParaRPr lang="en-US" altLang="ko-KR" sz="14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3" cstate="print"/>
          <a:srcRect t="37399" r="46062"/>
          <a:stretch>
            <a:fillRect/>
          </a:stretch>
        </p:blipFill>
        <p:spPr bwMode="auto">
          <a:xfrm>
            <a:off x="377" y="2126142"/>
            <a:ext cx="5435719" cy="4731591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지적재조사사업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240" y="1937758"/>
            <a:ext cx="8892480" cy="14912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chemeClr val="bg1"/>
                </a:solidFill>
                <a:latin typeface="+mn-ea"/>
                <a:ea typeface="+mn-ea"/>
              </a:rPr>
              <a:t> 1910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년대 에 만들어진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종이기반의 아날로그 지적을 세계표준의 디지털지적으로 전환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현재 일본 동경원점으로 작성된 종이 지적도를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  <a:ea typeface="+mn-ea"/>
              </a:rPr>
              <a:t>GPS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를 이용한</a:t>
            </a:r>
            <a:endParaRPr lang="en-US" altLang="ko-KR" sz="1600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  <a:ea typeface="+mn-ea"/>
              </a:rPr>
              <a:t>세계측지계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기준의 디지털 지적으로 변환하여 구축</a:t>
            </a:r>
          </a:p>
        </p:txBody>
      </p:sp>
      <p:pic>
        <p:nvPicPr>
          <p:cNvPr id="23" name="그림 22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532" y="851794"/>
            <a:ext cx="114300" cy="1143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13264" y="602400"/>
            <a:ext cx="7776864" cy="14912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  <a:ea typeface="+mn-ea"/>
              </a:rPr>
              <a:t>지적공부의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등록사항을 조사 측량하여 기존의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  <a:ea typeface="+mn-ea"/>
              </a:rPr>
              <a:t>지적공부를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디지털에 의한 새로운</a:t>
            </a:r>
            <a:endParaRPr lang="en-US" altLang="ko-KR" sz="1600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  <a:ea typeface="+mn-ea"/>
              </a:rPr>
              <a:t>지적공부로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 대체함과 동시에 토지의 실제 현황과 일치하지 않은 경우 이를 </a:t>
            </a:r>
            <a:endParaRPr lang="en-US" altLang="ko-KR" sz="1600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바로잡기 위하여 실시하는 국가사업</a:t>
            </a:r>
          </a:p>
        </p:txBody>
      </p:sp>
      <p:pic>
        <p:nvPicPr>
          <p:cNvPr id="25" name="그림 24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4724" y="2214826"/>
            <a:ext cx="114300" cy="114300"/>
          </a:xfrm>
          <a:prstGeom prst="rect">
            <a:avLst/>
          </a:prstGeom>
        </p:spPr>
      </p:pic>
      <p:pic>
        <p:nvPicPr>
          <p:cNvPr id="27" name="그림 26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4724" y="2708920"/>
            <a:ext cx="114300" cy="114300"/>
          </a:xfrm>
          <a:prstGeom prst="rect">
            <a:avLst/>
          </a:prstGeom>
        </p:spPr>
      </p:pic>
      <p:pic>
        <p:nvPicPr>
          <p:cNvPr id="15" name="Picture 5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5" cstate="print"/>
          <a:srcRect l="73811" t="47407"/>
          <a:stretch>
            <a:fillRect/>
          </a:stretch>
        </p:blipFill>
        <p:spPr bwMode="auto">
          <a:xfrm>
            <a:off x="6749143" y="3251200"/>
            <a:ext cx="2394479" cy="36065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6062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57566" y="116632"/>
            <a:ext cx="3622346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지적재조사사업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93" b="1"/>
          <a:stretch/>
        </p:blipFill>
        <p:spPr bwMode="auto">
          <a:xfrm>
            <a:off x="0" y="2276872"/>
            <a:ext cx="9144000" cy="456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그림 14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532" y="1005387"/>
            <a:ext cx="114300" cy="1143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0328" y="764704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종이지적도를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ea typeface="+mn-ea"/>
              </a:rPr>
              <a:t>가지고는 효율적인 국토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관리가 어려움</a:t>
            </a:r>
            <a:endParaRPr lang="ko-KR" altLang="en-US" sz="1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328" y="1268760"/>
            <a:ext cx="7776864" cy="5063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국민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ea typeface="+mn-ea"/>
              </a:rPr>
              <a:t>불편을 해소하고 급변하는 정보화 시대에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대응</a:t>
            </a:r>
            <a:endParaRPr lang="ko-KR" altLang="en-US" sz="1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19" name="그림 18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9472" y="1533863"/>
            <a:ext cx="1143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80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3" cstate="print"/>
          <a:srcRect l="58255" t="36189"/>
          <a:stretch>
            <a:fillRect/>
          </a:stretch>
        </p:blipFill>
        <p:spPr bwMode="auto">
          <a:xfrm>
            <a:off x="5767413" y="1412776"/>
            <a:ext cx="3341091" cy="383031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2575221" y="3169964"/>
            <a:ext cx="471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2013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~ 2030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12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월</a:t>
            </a:r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(18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년간</a:t>
            </a:r>
            <a:r>
              <a:rPr lang="en-US" altLang="ko-KR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pc="-150" dirty="0">
              <a:solidFill>
                <a:schemeClr val="bg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56348" y="1124744"/>
            <a:ext cx="666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국토교통부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spc="-15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지적재조사기획단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가 기본계획을 수립하고</a:t>
            </a:r>
            <a:endParaRPr lang="en-US" altLang="ko-KR" spc="-150" dirty="0" smtClean="0">
              <a:solidFill>
                <a:schemeClr val="bg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군산시가 실시계획 수립 추진</a:t>
            </a:r>
            <a:endParaRPr lang="ko-KR" altLang="en-US" spc="-150" dirty="0">
              <a:solidFill>
                <a:schemeClr val="bg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84174" y="4825896"/>
            <a:ext cx="673224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「</a:t>
            </a:r>
            <a:r>
              <a:rPr lang="ko-KR" altLang="en-US" spc="-15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지적재조사에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관한 특별법」제정</a:t>
            </a:r>
            <a:r>
              <a:rPr lang="en-US" altLang="ko-KR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(2011</a:t>
            </a:r>
            <a:r>
              <a:rPr lang="ko-KR" altLang="en-US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년  </a:t>
            </a:r>
            <a:r>
              <a:rPr lang="en-US" altLang="ko-KR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lang="ko-KR" altLang="en-US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endParaRPr lang="en-US" altLang="ko-KR" sz="800" spc="-150" dirty="0" smtClean="0">
              <a:solidFill>
                <a:schemeClr val="bg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0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군산시 </a:t>
            </a:r>
            <a:r>
              <a:rPr lang="ko-KR" altLang="en-US" spc="-15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지적재조사등에</a:t>
            </a:r>
            <a:r>
              <a:rPr lang="ko-KR" altLang="en-US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pc="-150" dirty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관한 조례제정</a:t>
            </a:r>
            <a:r>
              <a:rPr lang="en-US" altLang="ko-KR" sz="14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(2013. 7. 26)</a:t>
            </a:r>
          </a:p>
          <a:p>
            <a:r>
              <a:rPr lang="en-US" altLang="ko-KR" sz="2000" spc="-150" dirty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1600" spc="-15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지적재조사위원회</a:t>
            </a:r>
            <a:r>
              <a:rPr lang="ko-KR" altLang="en-US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spc="-150" dirty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위원장 </a:t>
            </a:r>
            <a:r>
              <a:rPr lang="en-US" altLang="ko-KR" sz="1600" spc="-150" dirty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시장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),       - </a:t>
            </a:r>
            <a:r>
              <a:rPr lang="ko-KR" altLang="en-US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경계결정위원회 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위원장 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판사</a:t>
            </a:r>
            <a:r>
              <a:rPr lang="en-US" altLang="ko-KR" sz="1600" spc="-1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6836" y="1161219"/>
            <a:ext cx="1800200" cy="504056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시행주체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34072" y="4870221"/>
            <a:ext cx="1800200" cy="504056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관련법령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43090" y="3068960"/>
            <a:ext cx="1800200" cy="504056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총사업기간</a:t>
            </a:r>
            <a:endParaRPr lang="ko-KR" altLang="en-US" sz="2000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8" name="그림 17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0176" y="1223852"/>
            <a:ext cx="185296" cy="185296"/>
          </a:xfrm>
          <a:prstGeom prst="rect">
            <a:avLst/>
          </a:prstGeom>
        </p:spPr>
      </p:pic>
      <p:pic>
        <p:nvPicPr>
          <p:cNvPr id="20" name="그림 19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9961" y="4903098"/>
            <a:ext cx="185296" cy="185296"/>
          </a:xfrm>
          <a:prstGeom prst="rect">
            <a:avLst/>
          </a:prstGeom>
        </p:spPr>
      </p:pic>
      <p:pic>
        <p:nvPicPr>
          <p:cNvPr id="36" name="그림 35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4267" y="3248820"/>
            <a:ext cx="185296" cy="185296"/>
          </a:xfrm>
          <a:prstGeom prst="rect">
            <a:avLst/>
          </a:prstGeom>
        </p:spPr>
      </p:pic>
      <p:sp>
        <p:nvSpPr>
          <p:cNvPr id="40" name="직사각형 39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지적재조사사업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7" name="그림 36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1052" y="5327551"/>
            <a:ext cx="185296" cy="1852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\\Mk-secondpc\2011 우리디자인 써버\진행프로젝트\닥터pt\psd\6.png"/>
          <p:cNvPicPr>
            <a:picLocks noChangeAspect="1" noChangeArrowheads="1"/>
          </p:cNvPicPr>
          <p:nvPr/>
        </p:nvPicPr>
        <p:blipFill>
          <a:blip r:embed="rId3" cstate="print"/>
          <a:srcRect l="54762" t="19892" r="4441"/>
          <a:stretch>
            <a:fillRect/>
          </a:stretch>
        </p:blipFill>
        <p:spPr bwMode="auto">
          <a:xfrm>
            <a:off x="5436096" y="1364343"/>
            <a:ext cx="3730171" cy="5493374"/>
          </a:xfrm>
          <a:prstGeom prst="rect">
            <a:avLst/>
          </a:prstGeom>
          <a:noFill/>
        </p:spPr>
      </p:pic>
      <p:pic>
        <p:nvPicPr>
          <p:cNvPr id="30725" name="Picture 5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4" cstate="print"/>
          <a:srcRect l="73811" t="47407"/>
          <a:stretch>
            <a:fillRect/>
          </a:stretch>
        </p:blipFill>
        <p:spPr bwMode="auto">
          <a:xfrm>
            <a:off x="6749143" y="3251200"/>
            <a:ext cx="2394479" cy="3606517"/>
          </a:xfrm>
          <a:prstGeom prst="rect">
            <a:avLst/>
          </a:prstGeom>
          <a:noFill/>
        </p:spPr>
      </p:pic>
      <p:pic>
        <p:nvPicPr>
          <p:cNvPr id="30730" name="Picture 10" descr="\\Mk-secondpc\2011 우리디자인 써버\진행프로젝트\닥터pt\psd\8.png"/>
          <p:cNvPicPr>
            <a:picLocks noChangeAspect="1" noChangeArrowheads="1"/>
          </p:cNvPicPr>
          <p:nvPr/>
        </p:nvPicPr>
        <p:blipFill>
          <a:blip r:embed="rId5" cstate="print"/>
          <a:srcRect l="10949" t="35554" r="77939" b="52170"/>
          <a:stretch>
            <a:fillRect/>
          </a:stretch>
        </p:blipFill>
        <p:spPr bwMode="auto">
          <a:xfrm>
            <a:off x="1235179" y="2525750"/>
            <a:ext cx="888549" cy="662223"/>
          </a:xfrm>
          <a:prstGeom prst="rect">
            <a:avLst/>
          </a:prstGeom>
          <a:noFill/>
        </p:spPr>
      </p:pic>
      <p:sp>
        <p:nvSpPr>
          <p:cNvPr id="24" name="모서리가 둥근 직사각형 23"/>
          <p:cNvSpPr/>
          <p:nvPr/>
        </p:nvSpPr>
        <p:spPr>
          <a:xfrm>
            <a:off x="385529" y="1980342"/>
            <a:ext cx="2520279" cy="619792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2013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r>
              <a:rPr lang="en-US" altLang="ko-KR" dirty="0" smtClean="0">
                <a:solidFill>
                  <a:schemeClr val="tx1"/>
                </a:solidFill>
              </a:rPr>
              <a:t>~2019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 추진완료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357242" y="1075631"/>
            <a:ext cx="6391222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총 </a:t>
            </a:r>
            <a:r>
              <a:rPr lang="en-US" altLang="ko-KR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68</a:t>
            </a:r>
            <a:r>
              <a:rPr lang="ko-KR" altLang="en-US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개 지구  </a:t>
            </a:r>
            <a:r>
              <a:rPr lang="en-US" altLang="ko-KR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35,499</a:t>
            </a:r>
            <a:r>
              <a:rPr lang="ko-KR" altLang="en-US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필지</a:t>
            </a:r>
            <a:r>
              <a:rPr lang="en-US" altLang="ko-KR" sz="13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3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군산시의 </a:t>
            </a:r>
            <a:r>
              <a:rPr lang="en-US" altLang="ko-KR" sz="13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13.7%)</a:t>
            </a:r>
            <a:r>
              <a:rPr lang="en-US" altLang="ko-KR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 5,680</a:t>
            </a:r>
            <a:r>
              <a:rPr lang="ko-KR" altLang="en-US" sz="2000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백만 원</a:t>
            </a:r>
            <a:endParaRPr lang="ko-KR" altLang="en-US" sz="2000" spc="-150" dirty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12307" y="199214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5,458</a:t>
            </a:r>
            <a:r>
              <a:rPr lang="ko-KR" altLang="en-US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필지 </a:t>
            </a:r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(15.4%)</a:t>
            </a:r>
            <a:endParaRPr lang="ko-KR" altLang="en-US" sz="2000" b="1" spc="-150" dirty="0">
              <a:solidFill>
                <a:schemeClr val="bg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49825" y="2384900"/>
            <a:ext cx="4392488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3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월명동지구</a:t>
            </a: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외 </a:t>
            </a:r>
            <a:r>
              <a:rPr lang="en-US" altLang="ko-KR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10</a:t>
            </a: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개 지구</a:t>
            </a:r>
            <a:endParaRPr lang="en-US" altLang="ko-KR" sz="1300" dirty="0" smtClean="0">
              <a:solidFill>
                <a:schemeClr val="bg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지적재조사사업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49" name="Picture 10" descr="\\Mk-secondpc\2011 우리디자인 써버\진행프로젝트\닥터pt\psd\8.png"/>
          <p:cNvPicPr>
            <a:picLocks noChangeAspect="1" noChangeArrowheads="1"/>
          </p:cNvPicPr>
          <p:nvPr/>
        </p:nvPicPr>
        <p:blipFill>
          <a:blip r:embed="rId5" cstate="print"/>
          <a:srcRect l="10949" t="35554" r="77939" b="52170"/>
          <a:stretch>
            <a:fillRect/>
          </a:stretch>
        </p:blipFill>
        <p:spPr bwMode="auto">
          <a:xfrm>
            <a:off x="1235179" y="3774889"/>
            <a:ext cx="888549" cy="662223"/>
          </a:xfrm>
          <a:prstGeom prst="rect">
            <a:avLst/>
          </a:prstGeom>
          <a:noFill/>
        </p:spPr>
      </p:pic>
      <p:sp>
        <p:nvSpPr>
          <p:cNvPr id="50" name="모서리가 둥근 직사각형 49"/>
          <p:cNvSpPr/>
          <p:nvPr/>
        </p:nvSpPr>
        <p:spPr>
          <a:xfrm>
            <a:off x="395536" y="3221315"/>
            <a:ext cx="2520279" cy="619792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2020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추진중</a:t>
            </a: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22314" y="3233113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997</a:t>
            </a:r>
            <a:r>
              <a:rPr lang="ko-KR" altLang="en-US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필지 </a:t>
            </a:r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(18.2%)</a:t>
            </a:r>
            <a:endParaRPr lang="ko-KR" altLang="en-US" sz="2000" b="1" spc="-150" dirty="0">
              <a:solidFill>
                <a:schemeClr val="bg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59832" y="3582383"/>
            <a:ext cx="439248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3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회현옥흥지구</a:t>
            </a:r>
            <a:endParaRPr lang="en-US" altLang="ko-KR" sz="13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신풍지구</a:t>
            </a:r>
            <a:endParaRPr lang="en-US" altLang="ko-KR" sz="1300" dirty="0" smtClean="0">
              <a:solidFill>
                <a:schemeClr val="bg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3" name="Picture 10" descr="\\Mk-secondpc\2011 우리디자인 써버\진행프로젝트\닥터pt\psd\8.png"/>
          <p:cNvPicPr>
            <a:picLocks noChangeAspect="1" noChangeArrowheads="1"/>
          </p:cNvPicPr>
          <p:nvPr/>
        </p:nvPicPr>
        <p:blipFill>
          <a:blip r:embed="rId5" cstate="print"/>
          <a:srcRect l="10949" t="35554" r="77939" b="52170"/>
          <a:stretch>
            <a:fillRect/>
          </a:stretch>
        </p:blipFill>
        <p:spPr bwMode="auto">
          <a:xfrm>
            <a:off x="1235179" y="5102061"/>
            <a:ext cx="888549" cy="662223"/>
          </a:xfrm>
          <a:prstGeom prst="rect">
            <a:avLst/>
          </a:prstGeom>
          <a:noFill/>
        </p:spPr>
      </p:pic>
      <p:sp>
        <p:nvSpPr>
          <p:cNvPr id="57" name="모서리가 둥근 직사각형 56"/>
          <p:cNvSpPr/>
          <p:nvPr/>
        </p:nvSpPr>
        <p:spPr>
          <a:xfrm>
            <a:off x="395536" y="4509120"/>
            <a:ext cx="2520279" cy="619792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2021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 계획수립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022314" y="452091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1,707</a:t>
            </a:r>
            <a:r>
              <a:rPr lang="ko-KR" altLang="en-US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필지 </a:t>
            </a:r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(23.0%)</a:t>
            </a:r>
            <a:endParaRPr lang="ko-KR" altLang="en-US" sz="2000" b="1" spc="-150" dirty="0">
              <a:solidFill>
                <a:schemeClr val="bg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59832" y="5074485"/>
            <a:ext cx="4392488" cy="345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성산고봉지구             </a:t>
            </a:r>
            <a:r>
              <a:rPr lang="en-US" altLang="ko-KR" sz="13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:   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1,707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필지</a:t>
            </a:r>
            <a:endParaRPr lang="en-US" altLang="ko-KR" sz="13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395536" y="5833544"/>
            <a:ext cx="2520279" cy="619792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2030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22314" y="590921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27,337</a:t>
            </a:r>
            <a:r>
              <a:rPr lang="ko-KR" altLang="en-US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필지 </a:t>
            </a:r>
            <a:r>
              <a:rPr lang="en-US" altLang="ko-KR" sz="2000" b="1" spc="-15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(100.0%)</a:t>
            </a:r>
            <a:endParaRPr lang="ko-KR" altLang="en-US" sz="2000" b="1" spc="-150" dirty="0">
              <a:solidFill>
                <a:schemeClr val="bg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96508" y="1052654"/>
            <a:ext cx="1800200" cy="504056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총사업규모</a:t>
            </a:r>
            <a:endParaRPr lang="ko-KR" altLang="en-US" sz="2000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46752" y="2552337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성산고봉지구 사업개요</a:t>
              </a:r>
            </a:p>
          </p:txBody>
        </p:sp>
        <p:sp>
          <p:nvSpPr>
            <p:cNvPr id="4" name="모서리가 둥근 직사각형 3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3694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102"/>
          <p:cNvSpPr>
            <a:spLocks noChangeArrowheads="1"/>
          </p:cNvSpPr>
          <p:nvPr/>
        </p:nvSpPr>
        <p:spPr bwMode="auto">
          <a:xfrm>
            <a:off x="4151638" y="1392532"/>
            <a:ext cx="4884857" cy="5222596"/>
          </a:xfrm>
          <a:prstGeom prst="roundRect">
            <a:avLst>
              <a:gd name="adj" fmla="val 9769"/>
            </a:avLst>
          </a:prstGeom>
          <a:solidFill>
            <a:schemeClr val="tx1">
              <a:alpha val="20000"/>
            </a:schemeClr>
          </a:solidFill>
          <a:ln w="9525">
            <a:solidFill>
              <a:srgbClr val="00006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8194" name="Picture 2" descr="C:\Users\Administrator\Desktop\닥터피티\새 폴더\04.png"/>
          <p:cNvPicPr>
            <a:picLocks noChangeAspect="1" noChangeArrowheads="1"/>
          </p:cNvPicPr>
          <p:nvPr/>
        </p:nvPicPr>
        <p:blipFill>
          <a:blip r:embed="rId3" cstate="print"/>
          <a:srcRect t="11293" r="51111" b="15553"/>
          <a:stretch>
            <a:fillRect/>
          </a:stretch>
        </p:blipFill>
        <p:spPr bwMode="auto">
          <a:xfrm>
            <a:off x="377" y="774700"/>
            <a:ext cx="4470023" cy="5016500"/>
          </a:xfrm>
          <a:prstGeom prst="rect">
            <a:avLst/>
          </a:prstGeom>
          <a:noFill/>
        </p:spPr>
      </p:pic>
      <p:sp>
        <p:nvSpPr>
          <p:cNvPr id="61" name="AutoShape 102"/>
          <p:cNvSpPr>
            <a:spLocks noChangeArrowheads="1"/>
          </p:cNvSpPr>
          <p:nvPr/>
        </p:nvSpPr>
        <p:spPr bwMode="auto">
          <a:xfrm>
            <a:off x="209832" y="1392532"/>
            <a:ext cx="3887704" cy="5222595"/>
          </a:xfrm>
          <a:prstGeom prst="roundRect">
            <a:avLst>
              <a:gd name="adj" fmla="val 9769"/>
            </a:avLst>
          </a:prstGeom>
          <a:solidFill>
            <a:schemeClr val="tx1">
              <a:lumMod val="85000"/>
              <a:alpha val="20000"/>
            </a:schemeClr>
          </a:solidFill>
          <a:ln w="9525">
            <a:solidFill>
              <a:srgbClr val="00006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212674" y="1700808"/>
            <a:ext cx="41072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HY그래픽" pitchFamily="18" charset="-127"/>
                <a:ea typeface="HY그래픽" pitchFamily="18" charset="-127"/>
              </a:rPr>
              <a:t>  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사업지구명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</a:t>
            </a:r>
            <a:endParaRPr lang="en-US" altLang="ko-KR" sz="20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latin typeface="+mn-ea"/>
                <a:ea typeface="+mn-ea"/>
              </a:rPr>
              <a:t>  </a:t>
            </a:r>
            <a:r>
              <a:rPr lang="en-US" altLang="ko-KR" sz="1600" dirty="0" smtClean="0">
                <a:solidFill>
                  <a:schemeClr val="bg1"/>
                </a:solidFill>
                <a:latin typeface="+mn-ea"/>
              </a:rPr>
              <a:t> - </a:t>
            </a:r>
            <a:r>
              <a:rPr lang="ko-KR" altLang="en-US" sz="1500" dirty="0" err="1" smtClean="0">
                <a:solidFill>
                  <a:schemeClr val="bg1"/>
                </a:solidFill>
                <a:latin typeface="+mn-ea"/>
                <a:ea typeface="+mn-ea"/>
              </a:rPr>
              <a:t>성산면</a:t>
            </a:r>
            <a:r>
              <a:rPr lang="ko-KR" altLang="en-US" sz="1500" dirty="0" smtClean="0">
                <a:solidFill>
                  <a:schemeClr val="bg1"/>
                </a:solidFill>
                <a:latin typeface="+mn-ea"/>
                <a:ea typeface="+mn-ea"/>
              </a:rPr>
              <a:t> 고봉</a:t>
            </a:r>
            <a:r>
              <a:rPr lang="en-US" altLang="ko-KR" sz="1500" dirty="0" smtClean="0">
                <a:solidFill>
                  <a:schemeClr val="bg1"/>
                </a:solidFill>
                <a:latin typeface="+mn-ea"/>
                <a:ea typeface="+mn-ea"/>
              </a:rPr>
              <a:t>, </a:t>
            </a:r>
            <a:r>
              <a:rPr lang="ko-KR" altLang="en-US" sz="1500" dirty="0" err="1" smtClean="0">
                <a:solidFill>
                  <a:schemeClr val="bg1"/>
                </a:solidFill>
                <a:latin typeface="+mn-ea"/>
                <a:ea typeface="+mn-ea"/>
              </a:rPr>
              <a:t>만동</a:t>
            </a:r>
            <a:r>
              <a:rPr lang="en-US" altLang="ko-KR" sz="1500" dirty="0" smtClean="0">
                <a:solidFill>
                  <a:schemeClr val="bg1"/>
                </a:solidFill>
                <a:latin typeface="+mn-ea"/>
                <a:ea typeface="+mn-ea"/>
              </a:rPr>
              <a:t>, </a:t>
            </a:r>
            <a:r>
              <a:rPr lang="ko-KR" altLang="en-US" sz="1500" dirty="0" smtClean="0">
                <a:solidFill>
                  <a:schemeClr val="bg1"/>
                </a:solidFill>
                <a:latin typeface="+mn-ea"/>
                <a:ea typeface="+mn-ea"/>
              </a:rPr>
              <a:t>성일</a:t>
            </a:r>
            <a:r>
              <a:rPr lang="en-US" altLang="ko-KR" sz="1500" dirty="0" smtClean="0">
                <a:solidFill>
                  <a:schemeClr val="bg1"/>
                </a:solidFill>
                <a:latin typeface="+mn-ea"/>
                <a:ea typeface="+mn-ea"/>
              </a:rPr>
              <a:t>, </a:t>
            </a:r>
            <a:r>
              <a:rPr lang="ko-KR" altLang="en-US" sz="1500" dirty="0" err="1" smtClean="0">
                <a:solidFill>
                  <a:schemeClr val="bg1"/>
                </a:solidFill>
                <a:latin typeface="+mn-ea"/>
                <a:ea typeface="+mn-ea"/>
              </a:rPr>
              <a:t>마동</a:t>
            </a:r>
            <a:r>
              <a:rPr lang="en-US" altLang="ko-KR" sz="1500" dirty="0" smtClean="0">
                <a:solidFill>
                  <a:schemeClr val="bg1"/>
                </a:solidFill>
                <a:latin typeface="+mn-ea"/>
                <a:ea typeface="+mn-ea"/>
              </a:rPr>
              <a:t>, </a:t>
            </a:r>
            <a:r>
              <a:rPr lang="ko-KR" altLang="en-US" sz="1500" dirty="0" err="1" smtClean="0">
                <a:solidFill>
                  <a:schemeClr val="bg1"/>
                </a:solidFill>
                <a:latin typeface="+mn-ea"/>
                <a:ea typeface="+mn-ea"/>
              </a:rPr>
              <a:t>식천일원</a:t>
            </a:r>
            <a:endParaRPr lang="en-US" altLang="ko-KR" sz="15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사업대상 필지 수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1,707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필지</a:t>
            </a: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사업기간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21. </a:t>
            </a:r>
            <a:r>
              <a:rPr lang="en-US" altLang="ko-KR" sz="20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~ 22. 12. </a:t>
            </a: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사업비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약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330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백만원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전액국비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사업내용</a:t>
            </a:r>
            <a:endParaRPr lang="en-US" altLang="ko-KR" sz="20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  <a:latin typeface="+mn-ea"/>
                <a:ea typeface="+mn-ea"/>
              </a:rPr>
              <a:t>    - </a:t>
            </a:r>
            <a:r>
              <a:rPr lang="ko-KR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토지현황 조사 및 </a:t>
            </a:r>
            <a:r>
              <a:rPr lang="ko-KR" altLang="en-US" sz="1600" dirty="0" err="1" smtClean="0">
                <a:solidFill>
                  <a:schemeClr val="bg1"/>
                </a:solidFill>
                <a:latin typeface="+mn-ea"/>
                <a:ea typeface="+mn-ea"/>
              </a:rPr>
              <a:t>지적재조사</a:t>
            </a:r>
            <a:r>
              <a:rPr lang="ko-KR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 측량</a:t>
            </a:r>
            <a:endParaRPr lang="en-US" altLang="ko-KR" sz="1600" dirty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  <a:latin typeface="+mn-ea"/>
                <a:ea typeface="+mn-ea"/>
              </a:rPr>
              <a:t>    - </a:t>
            </a:r>
            <a:r>
              <a:rPr lang="ko-KR" altLang="en-US" sz="1600" dirty="0">
                <a:solidFill>
                  <a:schemeClr val="bg1"/>
                </a:solidFill>
                <a:latin typeface="+mn-ea"/>
                <a:ea typeface="+mn-ea"/>
              </a:rPr>
              <a:t>경계설정 및 의견접수</a:t>
            </a:r>
            <a:endParaRPr lang="en-US" altLang="ko-KR" sz="1600" dirty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  <a:latin typeface="+mn-ea"/>
                <a:ea typeface="+mn-ea"/>
              </a:rPr>
              <a:t>    - </a:t>
            </a:r>
            <a:r>
              <a:rPr lang="ko-KR" altLang="en-US" sz="1600" dirty="0">
                <a:solidFill>
                  <a:schemeClr val="bg1"/>
                </a:solidFill>
                <a:latin typeface="+mn-ea"/>
                <a:ea typeface="+mn-ea"/>
              </a:rPr>
              <a:t>경계결정 및 </a:t>
            </a:r>
            <a:r>
              <a:rPr lang="ko-KR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이의신청 접수</a:t>
            </a:r>
            <a:endParaRPr lang="en-US" altLang="ko-KR" sz="1600" dirty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  <a:latin typeface="+mn-ea"/>
                <a:ea typeface="+mn-ea"/>
              </a:rPr>
              <a:t>    - </a:t>
            </a:r>
            <a:r>
              <a:rPr lang="ko-KR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공부정리 및 조정금 지급납부</a:t>
            </a:r>
            <a:endParaRPr lang="ko-KR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사업개요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0" name="Picture 3" descr="Aq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5" y="1862754"/>
            <a:ext cx="166742" cy="1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Aq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5" y="2726850"/>
            <a:ext cx="166742" cy="1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Aq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5" y="3212976"/>
            <a:ext cx="166742" cy="1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Aq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5" y="3663242"/>
            <a:ext cx="166742" cy="1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Aq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5" y="4113220"/>
            <a:ext cx="166742" cy="1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" t="16401" r="3977" b="18501"/>
          <a:stretch/>
        </p:blipFill>
        <p:spPr>
          <a:xfrm>
            <a:off x="4399551" y="1771581"/>
            <a:ext cx="4392489" cy="4464496"/>
          </a:xfrm>
          <a:prstGeom prst="rect">
            <a:avLst/>
          </a:prstGeom>
        </p:spPr>
      </p:pic>
      <p:sp>
        <p:nvSpPr>
          <p:cNvPr id="17" name="모서리가 둥근 직사각형 16"/>
          <p:cNvSpPr/>
          <p:nvPr/>
        </p:nvSpPr>
        <p:spPr>
          <a:xfrm>
            <a:off x="971600" y="1099053"/>
            <a:ext cx="2448272" cy="552345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  <a:endParaRPr lang="ko-KR" altLang="en-US" sz="2000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399646" y="1096281"/>
            <a:ext cx="2448272" cy="552345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사업위치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\\Mk-secondpc\2011 우리디자인 써버\진행프로젝트\닥터pt\psd\4.png"/>
          <p:cNvPicPr>
            <a:picLocks noChangeAspect="1" noChangeArrowheads="1"/>
          </p:cNvPicPr>
          <p:nvPr/>
        </p:nvPicPr>
        <p:blipFill>
          <a:blip r:embed="rId3" cstate="print"/>
          <a:srcRect l="42380" t="48042"/>
          <a:stretch>
            <a:fillRect/>
          </a:stretch>
        </p:blipFill>
        <p:spPr bwMode="auto">
          <a:xfrm>
            <a:off x="3875314" y="3294743"/>
            <a:ext cx="5268308" cy="3562974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424" y="56042"/>
            <a:ext cx="44155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사업개요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616913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불규칙형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오류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4" name="그림 13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1390" y="1011883"/>
            <a:ext cx="8452082" cy="9787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 측량 </a:t>
            </a:r>
            <a:r>
              <a:rPr lang="ko-KR" altLang="en-US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방법이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중복되었음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지적선과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실제 점유 사용현황이 불일치 함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349" y="1883434"/>
            <a:ext cx="6617303" cy="4680000"/>
          </a:xfrm>
          <a:prstGeom prst="rect">
            <a:avLst/>
          </a:prstGeom>
        </p:spPr>
      </p:pic>
      <p:sp>
        <p:nvSpPr>
          <p:cNvPr id="8" name="자유형 7"/>
          <p:cNvSpPr/>
          <p:nvPr/>
        </p:nvSpPr>
        <p:spPr>
          <a:xfrm>
            <a:off x="1428206" y="2438400"/>
            <a:ext cx="5773783" cy="3979817"/>
          </a:xfrm>
          <a:custGeom>
            <a:avLst/>
            <a:gdLst>
              <a:gd name="connsiteX0" fmla="*/ 0 w 5773783"/>
              <a:gd name="connsiteY0" fmla="*/ 0 h 3979817"/>
              <a:gd name="connsiteX1" fmla="*/ 1384663 w 5773783"/>
              <a:gd name="connsiteY1" fmla="*/ 557349 h 3979817"/>
              <a:gd name="connsiteX2" fmla="*/ 3204754 w 5773783"/>
              <a:gd name="connsiteY2" fmla="*/ 1384663 h 3979817"/>
              <a:gd name="connsiteX3" fmla="*/ 4659085 w 5773783"/>
              <a:gd name="connsiteY3" fmla="*/ 2037806 h 3979817"/>
              <a:gd name="connsiteX4" fmla="*/ 4981303 w 5773783"/>
              <a:gd name="connsiteY4" fmla="*/ 2159726 h 3979817"/>
              <a:gd name="connsiteX5" fmla="*/ 5773783 w 5773783"/>
              <a:gd name="connsiteY5" fmla="*/ 3979817 h 397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73783" h="3979817">
                <a:moveTo>
                  <a:pt x="0" y="0"/>
                </a:moveTo>
                <a:lnTo>
                  <a:pt x="1384663" y="557349"/>
                </a:lnTo>
                <a:lnTo>
                  <a:pt x="3204754" y="1384663"/>
                </a:lnTo>
                <a:lnTo>
                  <a:pt x="4659085" y="2037806"/>
                </a:lnTo>
                <a:lnTo>
                  <a:pt x="4981303" y="2159726"/>
                </a:lnTo>
                <a:lnTo>
                  <a:pt x="5773783" y="3979817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자유형 8"/>
          <p:cNvSpPr/>
          <p:nvPr/>
        </p:nvSpPr>
        <p:spPr>
          <a:xfrm>
            <a:off x="3004457" y="3309257"/>
            <a:ext cx="1036320" cy="1419497"/>
          </a:xfrm>
          <a:custGeom>
            <a:avLst/>
            <a:gdLst>
              <a:gd name="connsiteX0" fmla="*/ 487680 w 1036320"/>
              <a:gd name="connsiteY0" fmla="*/ 0 h 1419497"/>
              <a:gd name="connsiteX1" fmla="*/ 0 w 1036320"/>
              <a:gd name="connsiteY1" fmla="*/ 1027612 h 1419497"/>
              <a:gd name="connsiteX2" fmla="*/ 470263 w 1036320"/>
              <a:gd name="connsiteY2" fmla="*/ 1419497 h 1419497"/>
              <a:gd name="connsiteX3" fmla="*/ 1036320 w 1036320"/>
              <a:gd name="connsiteY3" fmla="*/ 226423 h 141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320" h="1419497">
                <a:moveTo>
                  <a:pt x="487680" y="0"/>
                </a:moveTo>
                <a:lnTo>
                  <a:pt x="0" y="1027612"/>
                </a:lnTo>
                <a:lnTo>
                  <a:pt x="470263" y="1419497"/>
                </a:lnTo>
                <a:lnTo>
                  <a:pt x="1036320" y="226423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>
            <a:off x="3483429" y="3709851"/>
            <a:ext cx="931817" cy="1271452"/>
          </a:xfrm>
          <a:custGeom>
            <a:avLst/>
            <a:gdLst>
              <a:gd name="connsiteX0" fmla="*/ 931817 w 931817"/>
              <a:gd name="connsiteY0" fmla="*/ 0 h 1271452"/>
              <a:gd name="connsiteX1" fmla="*/ 313508 w 931817"/>
              <a:gd name="connsiteY1" fmla="*/ 1271452 h 1271452"/>
              <a:gd name="connsiteX2" fmla="*/ 0 w 931817"/>
              <a:gd name="connsiteY2" fmla="*/ 1045029 h 12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1817" h="1271452">
                <a:moveTo>
                  <a:pt x="931817" y="0"/>
                </a:moveTo>
                <a:lnTo>
                  <a:pt x="313508" y="1271452"/>
                </a:lnTo>
                <a:lnTo>
                  <a:pt x="0" y="1045029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자유형 10"/>
          <p:cNvSpPr/>
          <p:nvPr/>
        </p:nvSpPr>
        <p:spPr>
          <a:xfrm>
            <a:off x="3962400" y="4659086"/>
            <a:ext cx="2281646" cy="1759131"/>
          </a:xfrm>
          <a:custGeom>
            <a:avLst/>
            <a:gdLst>
              <a:gd name="connsiteX0" fmla="*/ 0 w 2281646"/>
              <a:gd name="connsiteY0" fmla="*/ 0 h 1759131"/>
              <a:gd name="connsiteX1" fmla="*/ 635726 w 2281646"/>
              <a:gd name="connsiteY1" fmla="*/ 444137 h 1759131"/>
              <a:gd name="connsiteX2" fmla="*/ 931817 w 2281646"/>
              <a:gd name="connsiteY2" fmla="*/ 600891 h 1759131"/>
              <a:gd name="connsiteX3" fmla="*/ 2185851 w 2281646"/>
              <a:gd name="connsiteY3" fmla="*/ 1445623 h 1759131"/>
              <a:gd name="connsiteX4" fmla="*/ 2281646 w 2281646"/>
              <a:gd name="connsiteY4" fmla="*/ 1759131 h 175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646" h="1759131">
                <a:moveTo>
                  <a:pt x="0" y="0"/>
                </a:moveTo>
                <a:lnTo>
                  <a:pt x="635726" y="444137"/>
                </a:lnTo>
                <a:lnTo>
                  <a:pt x="931817" y="600891"/>
                </a:lnTo>
                <a:lnTo>
                  <a:pt x="2185851" y="1445623"/>
                </a:lnTo>
                <a:lnTo>
                  <a:pt x="2281646" y="1759131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3065417" y="4763589"/>
            <a:ext cx="984069" cy="1637211"/>
          </a:xfrm>
          <a:custGeom>
            <a:avLst/>
            <a:gdLst>
              <a:gd name="connsiteX0" fmla="*/ 984069 w 984069"/>
              <a:gd name="connsiteY0" fmla="*/ 0 h 1637211"/>
              <a:gd name="connsiteX1" fmla="*/ 0 w 984069"/>
              <a:gd name="connsiteY1" fmla="*/ 1637211 h 16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4069" h="1637211">
                <a:moveTo>
                  <a:pt x="984069" y="0"/>
                </a:moveTo>
                <a:lnTo>
                  <a:pt x="0" y="1637211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2116183" y="2926080"/>
            <a:ext cx="879566" cy="1419497"/>
          </a:xfrm>
          <a:custGeom>
            <a:avLst/>
            <a:gdLst>
              <a:gd name="connsiteX0" fmla="*/ 879566 w 879566"/>
              <a:gd name="connsiteY0" fmla="*/ 1419497 h 1419497"/>
              <a:gd name="connsiteX1" fmla="*/ 531223 w 879566"/>
              <a:gd name="connsiteY1" fmla="*/ 1175657 h 1419497"/>
              <a:gd name="connsiteX2" fmla="*/ 0 w 879566"/>
              <a:gd name="connsiteY2" fmla="*/ 836023 h 1419497"/>
              <a:gd name="connsiteX3" fmla="*/ 522514 w 879566"/>
              <a:gd name="connsiteY3" fmla="*/ 0 h 141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66" h="1419497">
                <a:moveTo>
                  <a:pt x="879566" y="1419497"/>
                </a:moveTo>
                <a:lnTo>
                  <a:pt x="531223" y="1175657"/>
                </a:lnTo>
                <a:lnTo>
                  <a:pt x="0" y="836023"/>
                </a:lnTo>
                <a:lnTo>
                  <a:pt x="522514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자유형 19"/>
          <p:cNvSpPr/>
          <p:nvPr/>
        </p:nvSpPr>
        <p:spPr>
          <a:xfrm>
            <a:off x="4632960" y="4058194"/>
            <a:ext cx="557349" cy="1036320"/>
          </a:xfrm>
          <a:custGeom>
            <a:avLst/>
            <a:gdLst>
              <a:gd name="connsiteX0" fmla="*/ 557349 w 557349"/>
              <a:gd name="connsiteY0" fmla="*/ 0 h 1036320"/>
              <a:gd name="connsiteX1" fmla="*/ 0 w 557349"/>
              <a:gd name="connsiteY1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7349" h="1036320">
                <a:moveTo>
                  <a:pt x="557349" y="0"/>
                </a:moveTo>
                <a:lnTo>
                  <a:pt x="0" y="103632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자유형 20"/>
          <p:cNvSpPr/>
          <p:nvPr/>
        </p:nvSpPr>
        <p:spPr>
          <a:xfrm>
            <a:off x="2333897" y="2029097"/>
            <a:ext cx="2516777" cy="992777"/>
          </a:xfrm>
          <a:custGeom>
            <a:avLst/>
            <a:gdLst>
              <a:gd name="connsiteX0" fmla="*/ 0 w 2516777"/>
              <a:gd name="connsiteY0" fmla="*/ 8709 h 992777"/>
              <a:gd name="connsiteX1" fmla="*/ 2168434 w 2516777"/>
              <a:gd name="connsiteY1" fmla="*/ 992777 h 992777"/>
              <a:gd name="connsiteX2" fmla="*/ 2516777 w 2516777"/>
              <a:gd name="connsiteY2" fmla="*/ 0 h 992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6777" h="992777">
                <a:moveTo>
                  <a:pt x="0" y="8709"/>
                </a:moveTo>
                <a:lnTo>
                  <a:pt x="2168434" y="992777"/>
                </a:lnTo>
                <a:lnTo>
                  <a:pt x="2516777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>
            <a:off x="1445623" y="2838994"/>
            <a:ext cx="1915886" cy="3082835"/>
          </a:xfrm>
          <a:custGeom>
            <a:avLst/>
            <a:gdLst>
              <a:gd name="connsiteX0" fmla="*/ 1027611 w 1915886"/>
              <a:gd name="connsiteY0" fmla="*/ 0 h 3082835"/>
              <a:gd name="connsiteX1" fmla="*/ 0 w 1915886"/>
              <a:gd name="connsiteY1" fmla="*/ 1558835 h 3082835"/>
              <a:gd name="connsiteX2" fmla="*/ 1915886 w 1915886"/>
              <a:gd name="connsiteY2" fmla="*/ 3082835 h 3082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5886" h="3082835">
                <a:moveTo>
                  <a:pt x="1027611" y="0"/>
                </a:moveTo>
                <a:lnTo>
                  <a:pt x="0" y="1558835"/>
                </a:lnTo>
                <a:lnTo>
                  <a:pt x="1915886" y="3082835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자유형 23"/>
          <p:cNvSpPr/>
          <p:nvPr/>
        </p:nvSpPr>
        <p:spPr>
          <a:xfrm>
            <a:off x="5704114" y="4397829"/>
            <a:ext cx="418012" cy="1680754"/>
          </a:xfrm>
          <a:custGeom>
            <a:avLst/>
            <a:gdLst>
              <a:gd name="connsiteX0" fmla="*/ 226423 w 418012"/>
              <a:gd name="connsiteY0" fmla="*/ 0 h 1680754"/>
              <a:gd name="connsiteX1" fmla="*/ 0 w 418012"/>
              <a:gd name="connsiteY1" fmla="*/ 444137 h 1680754"/>
              <a:gd name="connsiteX2" fmla="*/ 418012 w 418012"/>
              <a:gd name="connsiteY2" fmla="*/ 1680754 h 168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012" h="1680754">
                <a:moveTo>
                  <a:pt x="226423" y="0"/>
                </a:moveTo>
                <a:lnTo>
                  <a:pt x="0" y="444137"/>
                </a:lnTo>
                <a:lnTo>
                  <a:pt x="418012" y="1680754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자유형 24"/>
          <p:cNvSpPr/>
          <p:nvPr/>
        </p:nvSpPr>
        <p:spPr>
          <a:xfrm>
            <a:off x="5791200" y="5077097"/>
            <a:ext cx="827314" cy="69669"/>
          </a:xfrm>
          <a:custGeom>
            <a:avLst/>
            <a:gdLst>
              <a:gd name="connsiteX0" fmla="*/ 0 w 827314"/>
              <a:gd name="connsiteY0" fmla="*/ 34834 h 69669"/>
              <a:gd name="connsiteX1" fmla="*/ 609600 w 827314"/>
              <a:gd name="connsiteY1" fmla="*/ 69669 h 69669"/>
              <a:gd name="connsiteX2" fmla="*/ 827314 w 827314"/>
              <a:gd name="connsiteY2" fmla="*/ 0 h 6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14" h="69669">
                <a:moveTo>
                  <a:pt x="0" y="34834"/>
                </a:moveTo>
                <a:lnTo>
                  <a:pt x="609600" y="69669"/>
                </a:lnTo>
                <a:lnTo>
                  <a:pt x="827314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 25"/>
          <p:cNvSpPr/>
          <p:nvPr/>
        </p:nvSpPr>
        <p:spPr>
          <a:xfrm>
            <a:off x="3466011" y="2063931"/>
            <a:ext cx="1227909" cy="478972"/>
          </a:xfrm>
          <a:custGeom>
            <a:avLst/>
            <a:gdLst>
              <a:gd name="connsiteX0" fmla="*/ 1227909 w 1227909"/>
              <a:gd name="connsiteY0" fmla="*/ 383178 h 478972"/>
              <a:gd name="connsiteX1" fmla="*/ 200298 w 1227909"/>
              <a:gd name="connsiteY1" fmla="*/ 0 h 478972"/>
              <a:gd name="connsiteX2" fmla="*/ 0 w 1227909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7909" h="478972">
                <a:moveTo>
                  <a:pt x="1227909" y="383178"/>
                </a:moveTo>
                <a:lnTo>
                  <a:pt x="200298" y="0"/>
                </a:lnTo>
                <a:lnTo>
                  <a:pt x="0" y="478972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 26"/>
          <p:cNvSpPr/>
          <p:nvPr/>
        </p:nvSpPr>
        <p:spPr>
          <a:xfrm>
            <a:off x="4232366" y="3901440"/>
            <a:ext cx="574765" cy="400594"/>
          </a:xfrm>
          <a:custGeom>
            <a:avLst/>
            <a:gdLst>
              <a:gd name="connsiteX0" fmla="*/ 0 w 574765"/>
              <a:gd name="connsiteY0" fmla="*/ 200297 h 400594"/>
              <a:gd name="connsiteX1" fmla="*/ 409303 w 574765"/>
              <a:gd name="connsiteY1" fmla="*/ 400594 h 400594"/>
              <a:gd name="connsiteX2" fmla="*/ 574765 w 574765"/>
              <a:gd name="connsiteY2" fmla="*/ 0 h 40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765" h="400594">
                <a:moveTo>
                  <a:pt x="0" y="200297"/>
                </a:moveTo>
                <a:lnTo>
                  <a:pt x="409303" y="400594"/>
                </a:lnTo>
                <a:lnTo>
                  <a:pt x="574765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 27"/>
          <p:cNvSpPr/>
          <p:nvPr/>
        </p:nvSpPr>
        <p:spPr>
          <a:xfrm>
            <a:off x="4606834" y="4310743"/>
            <a:ext cx="330926" cy="235131"/>
          </a:xfrm>
          <a:custGeom>
            <a:avLst/>
            <a:gdLst>
              <a:gd name="connsiteX0" fmla="*/ 330926 w 330926"/>
              <a:gd name="connsiteY0" fmla="*/ 235131 h 235131"/>
              <a:gd name="connsiteX1" fmla="*/ 0 w 330926"/>
              <a:gd name="connsiteY1" fmla="*/ 60960 h 235131"/>
              <a:gd name="connsiteX2" fmla="*/ 52252 w 330926"/>
              <a:gd name="connsiteY2" fmla="*/ 0 h 23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926" h="235131">
                <a:moveTo>
                  <a:pt x="330926" y="235131"/>
                </a:moveTo>
                <a:lnTo>
                  <a:pt x="0" y="60960"/>
                </a:lnTo>
                <a:lnTo>
                  <a:pt x="52252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4833257" y="2029097"/>
            <a:ext cx="1341120" cy="1750423"/>
          </a:xfrm>
          <a:custGeom>
            <a:avLst/>
            <a:gdLst>
              <a:gd name="connsiteX0" fmla="*/ 339634 w 1341120"/>
              <a:gd name="connsiteY0" fmla="*/ 0 h 1750423"/>
              <a:gd name="connsiteX1" fmla="*/ 0 w 1341120"/>
              <a:gd name="connsiteY1" fmla="*/ 888274 h 1750423"/>
              <a:gd name="connsiteX2" fmla="*/ 69669 w 1341120"/>
              <a:gd name="connsiteY2" fmla="*/ 1149532 h 1750423"/>
              <a:gd name="connsiteX3" fmla="*/ 1341120 w 1341120"/>
              <a:gd name="connsiteY3" fmla="*/ 1750423 h 1750423"/>
              <a:gd name="connsiteX4" fmla="*/ 1097280 w 1341120"/>
              <a:gd name="connsiteY4" fmla="*/ 8709 h 17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20" h="1750423">
                <a:moveTo>
                  <a:pt x="339634" y="0"/>
                </a:moveTo>
                <a:lnTo>
                  <a:pt x="0" y="888274"/>
                </a:lnTo>
                <a:lnTo>
                  <a:pt x="69669" y="1149532"/>
                </a:lnTo>
                <a:lnTo>
                  <a:pt x="1341120" y="1750423"/>
                </a:lnTo>
                <a:lnTo>
                  <a:pt x="1097280" y="8709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032" name="직선 화살표 연결선 44031"/>
          <p:cNvCxnSpPr/>
          <p:nvPr/>
        </p:nvCxnSpPr>
        <p:spPr>
          <a:xfrm>
            <a:off x="2411760" y="2693777"/>
            <a:ext cx="361406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>
            <a:off x="3230879" y="3923511"/>
            <a:ext cx="361406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H="1">
            <a:off x="5529389" y="5243014"/>
            <a:ext cx="296091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 flipH="1">
            <a:off x="6122126" y="2547557"/>
            <a:ext cx="296091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263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424" y="56042"/>
            <a:ext cx="44155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사업개요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616913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편위형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오류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4" name="그림 13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1390" y="1011883"/>
            <a:ext cx="8452082" cy="9787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경계선이 집단으로 동일한 방향으로 밀리고 있음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지적선과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실제 점유 사용현황이 불일치 함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617302" cy="4680000"/>
          </a:xfrm>
          <a:prstGeom prst="rect">
            <a:avLst/>
          </a:prstGeom>
        </p:spPr>
      </p:pic>
      <p:sp>
        <p:nvSpPr>
          <p:cNvPr id="7" name="자유형 6"/>
          <p:cNvSpPr/>
          <p:nvPr/>
        </p:nvSpPr>
        <p:spPr>
          <a:xfrm>
            <a:off x="1581120" y="2072640"/>
            <a:ext cx="2882537" cy="2037806"/>
          </a:xfrm>
          <a:custGeom>
            <a:avLst/>
            <a:gdLst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757646 w 2882537"/>
              <a:gd name="connsiteY11" fmla="*/ 182880 h 2037806"/>
              <a:gd name="connsiteX12" fmla="*/ 792480 w 2882537"/>
              <a:gd name="connsiteY12" fmla="*/ 0 h 2037806"/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722812 w 2882537"/>
              <a:gd name="connsiteY11" fmla="*/ 182880 h 2037806"/>
              <a:gd name="connsiteX12" fmla="*/ 792480 w 2882537"/>
              <a:gd name="connsiteY12" fmla="*/ 0 h 2037806"/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684712 w 2882537"/>
              <a:gd name="connsiteY11" fmla="*/ 182880 h 2037806"/>
              <a:gd name="connsiteX12" fmla="*/ 792480 w 2882537"/>
              <a:gd name="connsiteY12" fmla="*/ 0 h 203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82537" h="2037806">
                <a:moveTo>
                  <a:pt x="1767840" y="0"/>
                </a:moveTo>
                <a:lnTo>
                  <a:pt x="1933303" y="513806"/>
                </a:lnTo>
                <a:lnTo>
                  <a:pt x="2812869" y="348343"/>
                </a:lnTo>
                <a:lnTo>
                  <a:pt x="2882537" y="1184366"/>
                </a:lnTo>
                <a:lnTo>
                  <a:pt x="2098766" y="1384663"/>
                </a:lnTo>
                <a:lnTo>
                  <a:pt x="1227909" y="2037806"/>
                </a:lnTo>
                <a:lnTo>
                  <a:pt x="1393371" y="870857"/>
                </a:lnTo>
                <a:lnTo>
                  <a:pt x="0" y="653143"/>
                </a:lnTo>
                <a:lnTo>
                  <a:pt x="17417" y="409303"/>
                </a:lnTo>
                <a:lnTo>
                  <a:pt x="470263" y="452846"/>
                </a:lnTo>
                <a:lnTo>
                  <a:pt x="548640" y="287383"/>
                </a:lnTo>
                <a:lnTo>
                  <a:pt x="684712" y="182880"/>
                </a:lnTo>
                <a:lnTo>
                  <a:pt x="792480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3112740" y="3263900"/>
            <a:ext cx="1473200" cy="914400"/>
          </a:xfrm>
          <a:custGeom>
            <a:avLst/>
            <a:gdLst>
              <a:gd name="connsiteX0" fmla="*/ 1352550 w 1473200"/>
              <a:gd name="connsiteY0" fmla="*/ 0 h 914400"/>
              <a:gd name="connsiteX1" fmla="*/ 1473200 w 1473200"/>
              <a:gd name="connsiteY1" fmla="*/ 806450 h 914400"/>
              <a:gd name="connsiteX2" fmla="*/ 857250 w 1473200"/>
              <a:gd name="connsiteY2" fmla="*/ 850900 h 914400"/>
              <a:gd name="connsiteX3" fmla="*/ 241300 w 1473200"/>
              <a:gd name="connsiteY3" fmla="*/ 914400 h 914400"/>
              <a:gd name="connsiteX4" fmla="*/ 0 w 1473200"/>
              <a:gd name="connsiteY4" fmla="*/ 61595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3200" h="914400">
                <a:moveTo>
                  <a:pt x="1352550" y="0"/>
                </a:moveTo>
                <a:lnTo>
                  <a:pt x="1473200" y="806450"/>
                </a:lnTo>
                <a:lnTo>
                  <a:pt x="857250" y="850900"/>
                </a:lnTo>
                <a:lnTo>
                  <a:pt x="241300" y="914400"/>
                </a:lnTo>
                <a:lnTo>
                  <a:pt x="0" y="61595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3982690" y="4076700"/>
            <a:ext cx="654050" cy="730250"/>
          </a:xfrm>
          <a:custGeom>
            <a:avLst/>
            <a:gdLst>
              <a:gd name="connsiteX0" fmla="*/ 596900 w 654050"/>
              <a:gd name="connsiteY0" fmla="*/ 0 h 730250"/>
              <a:gd name="connsiteX1" fmla="*/ 654050 w 654050"/>
              <a:gd name="connsiteY1" fmla="*/ 685800 h 730250"/>
              <a:gd name="connsiteX2" fmla="*/ 25400 w 654050"/>
              <a:gd name="connsiteY2" fmla="*/ 730250 h 730250"/>
              <a:gd name="connsiteX3" fmla="*/ 0 w 654050"/>
              <a:gd name="connsiteY3" fmla="*/ 3810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50" h="730250">
                <a:moveTo>
                  <a:pt x="596900" y="0"/>
                </a:moveTo>
                <a:lnTo>
                  <a:pt x="654050" y="685800"/>
                </a:lnTo>
                <a:lnTo>
                  <a:pt x="25400" y="730250"/>
                </a:lnTo>
                <a:lnTo>
                  <a:pt x="0" y="381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자유형 30"/>
          <p:cNvSpPr/>
          <p:nvPr/>
        </p:nvSpPr>
        <p:spPr>
          <a:xfrm>
            <a:off x="3341340" y="4184650"/>
            <a:ext cx="666750" cy="654050"/>
          </a:xfrm>
          <a:custGeom>
            <a:avLst/>
            <a:gdLst>
              <a:gd name="connsiteX0" fmla="*/ 666750 w 666750"/>
              <a:gd name="connsiteY0" fmla="*/ 615950 h 654050"/>
              <a:gd name="connsiteX1" fmla="*/ 234950 w 666750"/>
              <a:gd name="connsiteY1" fmla="*/ 654050 h 654050"/>
              <a:gd name="connsiteX2" fmla="*/ 31750 w 666750"/>
              <a:gd name="connsiteY2" fmla="*/ 539750 h 654050"/>
              <a:gd name="connsiteX3" fmla="*/ 0 w 666750"/>
              <a:gd name="connsiteY3" fmla="*/ 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0" h="654050">
                <a:moveTo>
                  <a:pt x="666750" y="615950"/>
                </a:moveTo>
                <a:lnTo>
                  <a:pt x="234950" y="654050"/>
                </a:lnTo>
                <a:lnTo>
                  <a:pt x="31750" y="53975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4636740" y="2559050"/>
            <a:ext cx="1409700" cy="1536700"/>
          </a:xfrm>
          <a:custGeom>
            <a:avLst/>
            <a:gdLst>
              <a:gd name="connsiteX0" fmla="*/ 673100 w 1409700"/>
              <a:gd name="connsiteY0" fmla="*/ 76200 h 1536700"/>
              <a:gd name="connsiteX1" fmla="*/ 0 w 1409700"/>
              <a:gd name="connsiteY1" fmla="*/ 292100 h 1536700"/>
              <a:gd name="connsiteX2" fmla="*/ 152400 w 1409700"/>
              <a:gd name="connsiteY2" fmla="*/ 1536700 h 1536700"/>
              <a:gd name="connsiteX3" fmla="*/ 793750 w 1409700"/>
              <a:gd name="connsiteY3" fmla="*/ 1504950 h 1536700"/>
              <a:gd name="connsiteX4" fmla="*/ 1409700 w 1409700"/>
              <a:gd name="connsiteY4" fmla="*/ 1479550 h 1536700"/>
              <a:gd name="connsiteX5" fmla="*/ 1301750 w 1409700"/>
              <a:gd name="connsiteY5" fmla="*/ 742950 h 1536700"/>
              <a:gd name="connsiteX6" fmla="*/ 1238250 w 1409700"/>
              <a:gd name="connsiteY6" fmla="*/ 0 h 1536700"/>
              <a:gd name="connsiteX7" fmla="*/ 787400 w 1409700"/>
              <a:gd name="connsiteY7" fmla="*/ 25400 h 1536700"/>
              <a:gd name="connsiteX8" fmla="*/ 793750 w 1409700"/>
              <a:gd name="connsiteY8" fmla="*/ 38100 h 1536700"/>
              <a:gd name="connsiteX9" fmla="*/ 6350 w 1409700"/>
              <a:gd name="connsiteY9" fmla="*/ 292100 h 1536700"/>
              <a:gd name="connsiteX0" fmla="*/ 673100 w 1409700"/>
              <a:gd name="connsiteY0" fmla="*/ 76200 h 1536700"/>
              <a:gd name="connsiteX1" fmla="*/ 0 w 1409700"/>
              <a:gd name="connsiteY1" fmla="*/ 292100 h 1536700"/>
              <a:gd name="connsiteX2" fmla="*/ 152400 w 1409700"/>
              <a:gd name="connsiteY2" fmla="*/ 1536700 h 1536700"/>
              <a:gd name="connsiteX3" fmla="*/ 793750 w 1409700"/>
              <a:gd name="connsiteY3" fmla="*/ 1504950 h 1536700"/>
              <a:gd name="connsiteX4" fmla="*/ 1409700 w 1409700"/>
              <a:gd name="connsiteY4" fmla="*/ 1479550 h 1536700"/>
              <a:gd name="connsiteX5" fmla="*/ 1301750 w 1409700"/>
              <a:gd name="connsiteY5" fmla="*/ 742950 h 1536700"/>
              <a:gd name="connsiteX6" fmla="*/ 1238250 w 1409700"/>
              <a:gd name="connsiteY6" fmla="*/ 0 h 1536700"/>
              <a:gd name="connsiteX7" fmla="*/ 787400 w 1409700"/>
              <a:gd name="connsiteY7" fmla="*/ 25400 h 1536700"/>
              <a:gd name="connsiteX8" fmla="*/ 6350 w 1409700"/>
              <a:gd name="connsiteY8" fmla="*/ 292100 h 1536700"/>
              <a:gd name="connsiteX0" fmla="*/ 0 w 1409700"/>
              <a:gd name="connsiteY0" fmla="*/ 292100 h 1536700"/>
              <a:gd name="connsiteX1" fmla="*/ 152400 w 1409700"/>
              <a:gd name="connsiteY1" fmla="*/ 1536700 h 1536700"/>
              <a:gd name="connsiteX2" fmla="*/ 793750 w 1409700"/>
              <a:gd name="connsiteY2" fmla="*/ 1504950 h 1536700"/>
              <a:gd name="connsiteX3" fmla="*/ 1409700 w 1409700"/>
              <a:gd name="connsiteY3" fmla="*/ 1479550 h 1536700"/>
              <a:gd name="connsiteX4" fmla="*/ 1301750 w 1409700"/>
              <a:gd name="connsiteY4" fmla="*/ 742950 h 1536700"/>
              <a:gd name="connsiteX5" fmla="*/ 1238250 w 1409700"/>
              <a:gd name="connsiteY5" fmla="*/ 0 h 1536700"/>
              <a:gd name="connsiteX6" fmla="*/ 787400 w 1409700"/>
              <a:gd name="connsiteY6" fmla="*/ 25400 h 1536700"/>
              <a:gd name="connsiteX7" fmla="*/ 6350 w 1409700"/>
              <a:gd name="connsiteY7" fmla="*/ 2921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9700" h="1536700">
                <a:moveTo>
                  <a:pt x="0" y="292100"/>
                </a:moveTo>
                <a:lnTo>
                  <a:pt x="152400" y="1536700"/>
                </a:lnTo>
                <a:lnTo>
                  <a:pt x="793750" y="1504950"/>
                </a:lnTo>
                <a:lnTo>
                  <a:pt x="1409700" y="1479550"/>
                </a:lnTo>
                <a:lnTo>
                  <a:pt x="1301750" y="742950"/>
                </a:lnTo>
                <a:lnTo>
                  <a:pt x="1238250" y="0"/>
                </a:lnTo>
                <a:lnTo>
                  <a:pt x="787400" y="25400"/>
                </a:lnTo>
                <a:lnTo>
                  <a:pt x="6350" y="2921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5309840" y="2628900"/>
            <a:ext cx="127000" cy="1428750"/>
          </a:xfrm>
          <a:custGeom>
            <a:avLst/>
            <a:gdLst>
              <a:gd name="connsiteX0" fmla="*/ 0 w 127000"/>
              <a:gd name="connsiteY0" fmla="*/ 0 h 1428750"/>
              <a:gd name="connsiteX1" fmla="*/ 127000 w 127000"/>
              <a:gd name="connsiteY1" fmla="*/ 142875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0" h="1428750">
                <a:moveTo>
                  <a:pt x="0" y="0"/>
                </a:moveTo>
                <a:lnTo>
                  <a:pt x="127000" y="142875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>
            <a:off x="5373340" y="3295650"/>
            <a:ext cx="558800" cy="38100"/>
          </a:xfrm>
          <a:custGeom>
            <a:avLst/>
            <a:gdLst>
              <a:gd name="connsiteX0" fmla="*/ 558800 w 558800"/>
              <a:gd name="connsiteY0" fmla="*/ 0 h 38100"/>
              <a:gd name="connsiteX1" fmla="*/ 0 w 55880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8800" h="38100">
                <a:moveTo>
                  <a:pt x="558800" y="0"/>
                </a:moveTo>
                <a:lnTo>
                  <a:pt x="0" y="381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자유형 34"/>
          <p:cNvSpPr/>
          <p:nvPr/>
        </p:nvSpPr>
        <p:spPr>
          <a:xfrm>
            <a:off x="4712940" y="3403600"/>
            <a:ext cx="666750" cy="38100"/>
          </a:xfrm>
          <a:custGeom>
            <a:avLst/>
            <a:gdLst>
              <a:gd name="connsiteX0" fmla="*/ 666750 w 666750"/>
              <a:gd name="connsiteY0" fmla="*/ 0 h 38100"/>
              <a:gd name="connsiteX1" fmla="*/ 0 w 6667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38100">
                <a:moveTo>
                  <a:pt x="666750" y="0"/>
                </a:moveTo>
                <a:lnTo>
                  <a:pt x="0" y="381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자유형 39"/>
          <p:cNvSpPr/>
          <p:nvPr/>
        </p:nvSpPr>
        <p:spPr>
          <a:xfrm>
            <a:off x="3804890" y="4902200"/>
            <a:ext cx="869950" cy="635000"/>
          </a:xfrm>
          <a:custGeom>
            <a:avLst/>
            <a:gdLst>
              <a:gd name="connsiteX0" fmla="*/ 819150 w 869950"/>
              <a:gd name="connsiteY0" fmla="*/ 0 h 635000"/>
              <a:gd name="connsiteX1" fmla="*/ 869950 w 869950"/>
              <a:gd name="connsiteY1" fmla="*/ 590550 h 635000"/>
              <a:gd name="connsiteX2" fmla="*/ 44450 w 869950"/>
              <a:gd name="connsiteY2" fmla="*/ 635000 h 635000"/>
              <a:gd name="connsiteX3" fmla="*/ 0 w 869950"/>
              <a:gd name="connsiteY3" fmla="*/ 57150 h 635000"/>
              <a:gd name="connsiteX4" fmla="*/ 819150 w 869950"/>
              <a:gd name="connsiteY4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9950" h="635000">
                <a:moveTo>
                  <a:pt x="819150" y="0"/>
                </a:moveTo>
                <a:lnTo>
                  <a:pt x="869950" y="590550"/>
                </a:lnTo>
                <a:lnTo>
                  <a:pt x="44450" y="635000"/>
                </a:lnTo>
                <a:lnTo>
                  <a:pt x="0" y="57150"/>
                </a:lnTo>
                <a:lnTo>
                  <a:pt x="819150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41" name="자유형 40"/>
          <p:cNvSpPr/>
          <p:nvPr/>
        </p:nvSpPr>
        <p:spPr>
          <a:xfrm>
            <a:off x="3849340" y="5492750"/>
            <a:ext cx="844550" cy="628650"/>
          </a:xfrm>
          <a:custGeom>
            <a:avLst/>
            <a:gdLst>
              <a:gd name="connsiteX0" fmla="*/ 819150 w 844550"/>
              <a:gd name="connsiteY0" fmla="*/ 0 h 628650"/>
              <a:gd name="connsiteX1" fmla="*/ 844550 w 844550"/>
              <a:gd name="connsiteY1" fmla="*/ 571500 h 628650"/>
              <a:gd name="connsiteX2" fmla="*/ 38100 w 844550"/>
              <a:gd name="connsiteY2" fmla="*/ 628650 h 628650"/>
              <a:gd name="connsiteX3" fmla="*/ 0 w 844550"/>
              <a:gd name="connsiteY3" fmla="*/ 5080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4550" h="628650">
                <a:moveTo>
                  <a:pt x="819150" y="0"/>
                </a:moveTo>
                <a:lnTo>
                  <a:pt x="844550" y="571500"/>
                </a:lnTo>
                <a:lnTo>
                  <a:pt x="38100" y="628650"/>
                </a:lnTo>
                <a:lnTo>
                  <a:pt x="0" y="5080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자유형 41"/>
          <p:cNvSpPr/>
          <p:nvPr/>
        </p:nvSpPr>
        <p:spPr>
          <a:xfrm>
            <a:off x="4795490" y="4235450"/>
            <a:ext cx="781050" cy="692150"/>
          </a:xfrm>
          <a:custGeom>
            <a:avLst/>
            <a:gdLst>
              <a:gd name="connsiteX0" fmla="*/ 711200 w 781050"/>
              <a:gd name="connsiteY0" fmla="*/ 0 h 692150"/>
              <a:gd name="connsiteX1" fmla="*/ 0 w 781050"/>
              <a:gd name="connsiteY1" fmla="*/ 19050 h 692150"/>
              <a:gd name="connsiteX2" fmla="*/ 50800 w 781050"/>
              <a:gd name="connsiteY2" fmla="*/ 692150 h 692150"/>
              <a:gd name="connsiteX3" fmla="*/ 781050 w 781050"/>
              <a:gd name="connsiteY3" fmla="*/ 635000 h 692150"/>
              <a:gd name="connsiteX4" fmla="*/ 711200 w 781050"/>
              <a:gd name="connsiteY4" fmla="*/ 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50" h="692150">
                <a:moveTo>
                  <a:pt x="711200" y="0"/>
                </a:moveTo>
                <a:lnTo>
                  <a:pt x="0" y="19050"/>
                </a:lnTo>
                <a:lnTo>
                  <a:pt x="50800" y="692150"/>
                </a:lnTo>
                <a:lnTo>
                  <a:pt x="781050" y="635000"/>
                </a:lnTo>
                <a:lnTo>
                  <a:pt x="711200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43" name="자유형 42"/>
          <p:cNvSpPr/>
          <p:nvPr/>
        </p:nvSpPr>
        <p:spPr>
          <a:xfrm>
            <a:off x="5513040" y="4197350"/>
            <a:ext cx="1219200" cy="679450"/>
          </a:xfrm>
          <a:custGeom>
            <a:avLst/>
            <a:gdLst>
              <a:gd name="connsiteX0" fmla="*/ 0 w 1219200"/>
              <a:gd name="connsiteY0" fmla="*/ 31750 h 679450"/>
              <a:gd name="connsiteX1" fmla="*/ 1219200 w 1219200"/>
              <a:gd name="connsiteY1" fmla="*/ 0 h 679450"/>
              <a:gd name="connsiteX2" fmla="*/ 736600 w 1219200"/>
              <a:gd name="connsiteY2" fmla="*/ 342900 h 679450"/>
              <a:gd name="connsiteX3" fmla="*/ 552450 w 1219200"/>
              <a:gd name="connsiteY3" fmla="*/ 654050 h 679450"/>
              <a:gd name="connsiteX4" fmla="*/ 463550 w 1219200"/>
              <a:gd name="connsiteY4" fmla="*/ 673100 h 679450"/>
              <a:gd name="connsiteX5" fmla="*/ 69850 w 1219200"/>
              <a:gd name="connsiteY5" fmla="*/ 67945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" h="679450">
                <a:moveTo>
                  <a:pt x="0" y="31750"/>
                </a:moveTo>
                <a:lnTo>
                  <a:pt x="1219200" y="0"/>
                </a:lnTo>
                <a:lnTo>
                  <a:pt x="736600" y="342900"/>
                </a:lnTo>
                <a:lnTo>
                  <a:pt x="552450" y="654050"/>
                </a:lnTo>
                <a:lnTo>
                  <a:pt x="463550" y="673100"/>
                </a:lnTo>
                <a:lnTo>
                  <a:pt x="69850" y="67945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자유형 43"/>
          <p:cNvSpPr/>
          <p:nvPr/>
        </p:nvSpPr>
        <p:spPr>
          <a:xfrm>
            <a:off x="4858990" y="4857750"/>
            <a:ext cx="1212850" cy="768350"/>
          </a:xfrm>
          <a:custGeom>
            <a:avLst/>
            <a:gdLst>
              <a:gd name="connsiteX0" fmla="*/ 0 w 1212850"/>
              <a:gd name="connsiteY0" fmla="*/ 76200 h 768350"/>
              <a:gd name="connsiteX1" fmla="*/ 44450 w 1212850"/>
              <a:gd name="connsiteY1" fmla="*/ 768350 h 768350"/>
              <a:gd name="connsiteX2" fmla="*/ 749300 w 1212850"/>
              <a:gd name="connsiteY2" fmla="*/ 749300 h 768350"/>
              <a:gd name="connsiteX3" fmla="*/ 704850 w 1212850"/>
              <a:gd name="connsiteY3" fmla="*/ 622300 h 768350"/>
              <a:gd name="connsiteX4" fmla="*/ 711200 w 1212850"/>
              <a:gd name="connsiteY4" fmla="*/ 228600 h 768350"/>
              <a:gd name="connsiteX5" fmla="*/ 1212850 w 1212850"/>
              <a:gd name="connsiteY5" fmla="*/ 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2850" h="768350">
                <a:moveTo>
                  <a:pt x="0" y="76200"/>
                </a:moveTo>
                <a:lnTo>
                  <a:pt x="44450" y="768350"/>
                </a:lnTo>
                <a:lnTo>
                  <a:pt x="749300" y="749300"/>
                </a:lnTo>
                <a:lnTo>
                  <a:pt x="704850" y="622300"/>
                </a:lnTo>
                <a:lnTo>
                  <a:pt x="711200" y="228600"/>
                </a:lnTo>
                <a:lnTo>
                  <a:pt x="1212850" y="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자유형 44"/>
          <p:cNvSpPr/>
          <p:nvPr/>
        </p:nvSpPr>
        <p:spPr>
          <a:xfrm>
            <a:off x="5462240" y="5600700"/>
            <a:ext cx="107950" cy="869950"/>
          </a:xfrm>
          <a:custGeom>
            <a:avLst/>
            <a:gdLst>
              <a:gd name="connsiteX0" fmla="*/ 107950 w 107950"/>
              <a:gd name="connsiteY0" fmla="*/ 0 h 869950"/>
              <a:gd name="connsiteX1" fmla="*/ 50800 w 107950"/>
              <a:gd name="connsiteY1" fmla="*/ 787400 h 869950"/>
              <a:gd name="connsiteX2" fmla="*/ 0 w 107950"/>
              <a:gd name="connsiteY2" fmla="*/ 869950 h 86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950" h="869950">
                <a:moveTo>
                  <a:pt x="107950" y="0"/>
                </a:moveTo>
                <a:lnTo>
                  <a:pt x="50800" y="787400"/>
                </a:lnTo>
                <a:lnTo>
                  <a:pt x="0" y="86995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자유형 45"/>
          <p:cNvSpPr/>
          <p:nvPr/>
        </p:nvSpPr>
        <p:spPr>
          <a:xfrm>
            <a:off x="4903440" y="5638800"/>
            <a:ext cx="387350" cy="819150"/>
          </a:xfrm>
          <a:custGeom>
            <a:avLst/>
            <a:gdLst>
              <a:gd name="connsiteX0" fmla="*/ 0 w 387350"/>
              <a:gd name="connsiteY0" fmla="*/ 0 h 819150"/>
              <a:gd name="connsiteX1" fmla="*/ 19050 w 387350"/>
              <a:gd name="connsiteY1" fmla="*/ 577850 h 819150"/>
              <a:gd name="connsiteX2" fmla="*/ 171450 w 387350"/>
              <a:gd name="connsiteY2" fmla="*/ 603250 h 819150"/>
              <a:gd name="connsiteX3" fmla="*/ 387350 w 387350"/>
              <a:gd name="connsiteY3" fmla="*/ 819150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350" h="819150">
                <a:moveTo>
                  <a:pt x="0" y="0"/>
                </a:moveTo>
                <a:lnTo>
                  <a:pt x="19050" y="577850"/>
                </a:lnTo>
                <a:lnTo>
                  <a:pt x="171450" y="603250"/>
                </a:lnTo>
                <a:lnTo>
                  <a:pt x="387350" y="819150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cxnSp>
        <p:nvCxnSpPr>
          <p:cNvPr id="49" name="직선 화살표 연결선 48"/>
          <p:cNvCxnSpPr/>
          <p:nvPr/>
        </p:nvCxnSpPr>
        <p:spPr>
          <a:xfrm flipH="1">
            <a:off x="6012160" y="2204864"/>
            <a:ext cx="296091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 flipH="1">
            <a:off x="4526683" y="2289747"/>
            <a:ext cx="296091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flipH="1">
            <a:off x="5138814" y="5067300"/>
            <a:ext cx="296091" cy="3785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533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46752" y="2552337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성산고봉지구 추진절차</a:t>
              </a:r>
            </a:p>
          </p:txBody>
        </p:sp>
        <p:sp>
          <p:nvSpPr>
            <p:cNvPr id="4" name="모서리가 둥근 직사각형 3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272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8" name="Picture 2" descr="\\Mk-secondpc\2011 우리디자인 써버\진행프로젝트\닥터pt\psd\1.png"/>
          <p:cNvPicPr>
            <a:picLocks noChangeAspect="1" noChangeArrowheads="1"/>
          </p:cNvPicPr>
          <p:nvPr/>
        </p:nvPicPr>
        <p:blipFill>
          <a:blip r:embed="rId4" cstate="print"/>
          <a:srcRect l="6038" t="4024" r="71043" b="76530"/>
          <a:stretch>
            <a:fillRect/>
          </a:stretch>
        </p:blipFill>
        <p:spPr bwMode="auto">
          <a:xfrm>
            <a:off x="552450" y="276225"/>
            <a:ext cx="2095500" cy="1333500"/>
          </a:xfrm>
          <a:prstGeom prst="rect">
            <a:avLst/>
          </a:prstGeom>
          <a:noFill/>
        </p:spPr>
      </p:pic>
      <p:pic>
        <p:nvPicPr>
          <p:cNvPr id="55299" name="Picture 3" descr="\\Mk-secondpc\2011 우리디자인 써버\진행프로젝트\닥터pt\psd\2.png"/>
          <p:cNvPicPr>
            <a:picLocks noChangeAspect="1" noChangeArrowheads="1"/>
          </p:cNvPicPr>
          <p:nvPr/>
        </p:nvPicPr>
        <p:blipFill>
          <a:blip r:embed="rId5" cstate="print"/>
          <a:srcRect l="24011" t="2747" r="45937" b="75974"/>
          <a:stretch>
            <a:fillRect/>
          </a:stretch>
        </p:blipFill>
        <p:spPr bwMode="auto">
          <a:xfrm>
            <a:off x="2195736" y="188640"/>
            <a:ext cx="2747739" cy="1459185"/>
          </a:xfrm>
          <a:prstGeom prst="rect">
            <a:avLst/>
          </a:prstGeom>
          <a:noFill/>
        </p:spPr>
      </p:pic>
      <p:pic>
        <p:nvPicPr>
          <p:cNvPr id="55301" name="Picture 5" descr="\\Mk-secondpc\2011 우리디자인 써버\진행프로젝트\닥터pt\psd\4.png"/>
          <p:cNvPicPr>
            <a:picLocks noChangeAspect="1" noChangeArrowheads="1"/>
          </p:cNvPicPr>
          <p:nvPr/>
        </p:nvPicPr>
        <p:blipFill>
          <a:blip r:embed="rId6" cstate="print"/>
          <a:srcRect l="2704" t="37360" r="69793" b="28887"/>
          <a:stretch>
            <a:fillRect/>
          </a:stretch>
        </p:blipFill>
        <p:spPr bwMode="auto">
          <a:xfrm>
            <a:off x="247650" y="1844824"/>
            <a:ext cx="2514600" cy="2314575"/>
          </a:xfrm>
          <a:prstGeom prst="rect">
            <a:avLst/>
          </a:prstGeom>
          <a:noFill/>
        </p:spPr>
      </p:pic>
      <p:pic>
        <p:nvPicPr>
          <p:cNvPr id="55300" name="Picture 4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7" cstate="print"/>
          <a:srcRect t="50417" r="67397"/>
          <a:stretch>
            <a:fillRect/>
          </a:stretch>
        </p:blipFill>
        <p:spPr bwMode="auto">
          <a:xfrm>
            <a:off x="377" y="3457575"/>
            <a:ext cx="2980948" cy="340014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6596390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2/39</a:t>
            </a:r>
            <a:endParaRPr lang="ko-KR" altLang="en-US" sz="1100" dirty="0" err="1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419872" y="1340768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지적의 의의</a:t>
              </a:r>
            </a:p>
          </p:txBody>
        </p:sp>
        <p:sp>
          <p:nvSpPr>
            <p:cNvPr id="2" name="모서리가 둥근 직사각형 1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3419872" y="2245645"/>
            <a:ext cx="5450495" cy="732201"/>
            <a:chOff x="3424237" y="1628800"/>
            <a:chExt cx="5450495" cy="732201"/>
          </a:xfrm>
        </p:grpSpPr>
        <p:sp>
          <p:nvSpPr>
            <p:cNvPr id="22" name="대각선 방향의 모서리가 둥근 사각형 21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</a:t>
              </a:r>
              <a:r>
                <a:rPr lang="ko-KR" altLang="en-US" sz="3000" dirty="0" err="1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지적재조사사업</a:t>
              </a:r>
              <a:endParaRPr lang="ko-KR" altLang="en-US" sz="30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3419872" y="3150522"/>
            <a:ext cx="5450495" cy="732201"/>
            <a:chOff x="3424237" y="1628800"/>
            <a:chExt cx="5450495" cy="732201"/>
          </a:xfrm>
        </p:grpSpPr>
        <p:sp>
          <p:nvSpPr>
            <p:cNvPr id="25" name="대각선 방향의 모서리가 둥근 사각형 24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성산고봉지구 사업개요</a:t>
              </a:r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3419872" y="4055399"/>
            <a:ext cx="5450495" cy="732201"/>
            <a:chOff x="3424237" y="1628800"/>
            <a:chExt cx="5450495" cy="732201"/>
          </a:xfrm>
        </p:grpSpPr>
        <p:sp>
          <p:nvSpPr>
            <p:cNvPr id="28" name="대각선 방향의 모서리가 둥근 사각형 27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성산고봉지구 추진절차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3419872" y="4960276"/>
            <a:ext cx="5450495" cy="732201"/>
            <a:chOff x="3424237" y="1628800"/>
            <a:chExt cx="5450495" cy="732201"/>
          </a:xfrm>
        </p:grpSpPr>
        <p:sp>
          <p:nvSpPr>
            <p:cNvPr id="31" name="대각선 방향의 모서리가 둥근 사각형 30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</a:t>
              </a:r>
              <a:r>
                <a:rPr lang="ko-KR" altLang="en-US" sz="3000" dirty="0" err="1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지적재조사</a:t>
              </a:r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효과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6666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t="28569" r="74129"/>
          <a:stretch>
            <a:fillRect/>
          </a:stretch>
        </p:blipFill>
        <p:spPr bwMode="auto">
          <a:xfrm>
            <a:off x="377" y="1959429"/>
            <a:ext cx="2365452" cy="4898288"/>
          </a:xfrm>
          <a:prstGeom prst="rect">
            <a:avLst/>
          </a:prstGeom>
          <a:noFill/>
        </p:spPr>
      </p:pic>
      <p:pic>
        <p:nvPicPr>
          <p:cNvPr id="27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25871" t="26664" r="51270"/>
          <a:stretch>
            <a:fillRect/>
          </a:stretch>
        </p:blipFill>
        <p:spPr bwMode="auto">
          <a:xfrm>
            <a:off x="2365829" y="1828800"/>
            <a:ext cx="2090057" cy="5028917"/>
          </a:xfrm>
          <a:prstGeom prst="rect">
            <a:avLst/>
          </a:prstGeom>
          <a:noFill/>
        </p:spPr>
      </p:pic>
      <p:pic>
        <p:nvPicPr>
          <p:cNvPr id="28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48889" t="24336" r="28411"/>
          <a:stretch>
            <a:fillRect/>
          </a:stretch>
        </p:blipFill>
        <p:spPr bwMode="auto">
          <a:xfrm>
            <a:off x="4470400" y="1669143"/>
            <a:ext cx="2075543" cy="5188574"/>
          </a:xfrm>
          <a:prstGeom prst="rect">
            <a:avLst/>
          </a:prstGeom>
          <a:noFill/>
        </p:spPr>
      </p:pic>
      <p:pic>
        <p:nvPicPr>
          <p:cNvPr id="29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71430" t="24759"/>
          <a:stretch>
            <a:fillRect/>
          </a:stretch>
        </p:blipFill>
        <p:spPr bwMode="auto">
          <a:xfrm>
            <a:off x="6531429" y="1698171"/>
            <a:ext cx="2612193" cy="5159546"/>
          </a:xfrm>
          <a:prstGeom prst="rect">
            <a:avLst/>
          </a:prstGeom>
          <a:noFill/>
        </p:spPr>
      </p:pic>
      <p:pic>
        <p:nvPicPr>
          <p:cNvPr id="24582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23014" t="28570" r="71113"/>
          <a:stretch>
            <a:fillRect/>
          </a:stretch>
        </p:blipFill>
        <p:spPr bwMode="auto">
          <a:xfrm>
            <a:off x="2104571" y="1959429"/>
            <a:ext cx="537029" cy="4898288"/>
          </a:xfrm>
          <a:prstGeom prst="rect">
            <a:avLst/>
          </a:prstGeom>
          <a:noFill/>
        </p:spPr>
      </p:pic>
      <p:pic>
        <p:nvPicPr>
          <p:cNvPr id="30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46666" t="28570" r="47619"/>
          <a:stretch>
            <a:fillRect/>
          </a:stretch>
        </p:blipFill>
        <p:spPr bwMode="auto">
          <a:xfrm>
            <a:off x="4267200" y="1959429"/>
            <a:ext cx="522514" cy="4898288"/>
          </a:xfrm>
          <a:prstGeom prst="rect">
            <a:avLst/>
          </a:prstGeom>
          <a:noFill/>
        </p:spPr>
      </p:pic>
      <p:pic>
        <p:nvPicPr>
          <p:cNvPr id="31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68414" t="28570" r="23014"/>
          <a:stretch>
            <a:fillRect/>
          </a:stretch>
        </p:blipFill>
        <p:spPr bwMode="auto">
          <a:xfrm>
            <a:off x="6255657" y="1959429"/>
            <a:ext cx="783772" cy="4898288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67544" y="2348880"/>
            <a:ext cx="1728192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실시계획 수립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7544" y="2874422"/>
            <a:ext cx="1728192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공람 공고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27784" y="2348880"/>
            <a:ext cx="1728192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주민설명회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627784" y="2821650"/>
            <a:ext cx="1728192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동의서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징구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(2/3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이상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1732" y="2996952"/>
            <a:ext cx="2412268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점유현황 및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경계합의등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 경계설정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(21.10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3" name="그림 42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0394" y="2464848"/>
            <a:ext cx="114300" cy="114300"/>
          </a:xfrm>
          <a:prstGeom prst="rect">
            <a:avLst/>
          </a:prstGeom>
        </p:spPr>
      </p:pic>
      <p:pic>
        <p:nvPicPr>
          <p:cNvPr id="44" name="그림 43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0394" y="2999182"/>
            <a:ext cx="114300" cy="114300"/>
          </a:xfrm>
          <a:prstGeom prst="rect">
            <a:avLst/>
          </a:prstGeom>
        </p:spPr>
      </p:pic>
      <p:pic>
        <p:nvPicPr>
          <p:cNvPr id="46" name="그림 45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0634" y="2456056"/>
            <a:ext cx="114300" cy="114300"/>
          </a:xfrm>
          <a:prstGeom prst="rect">
            <a:avLst/>
          </a:prstGeom>
        </p:spPr>
      </p:pic>
      <p:pic>
        <p:nvPicPr>
          <p:cNvPr id="48" name="그림 47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0634" y="2911242"/>
            <a:ext cx="114300" cy="1143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598376" y="2336180"/>
            <a:ext cx="1845832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측량수행자 선정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(21.2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55" name="그림 54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458710"/>
            <a:ext cx="114300" cy="1143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731732" y="2331988"/>
            <a:ext cx="2412268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측량결과 설명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(21.10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57" name="그림 56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086544"/>
            <a:ext cx="114300" cy="114300"/>
          </a:xfrm>
          <a:prstGeom prst="rect">
            <a:avLst/>
          </a:prstGeom>
        </p:spPr>
      </p:pic>
      <p:pic>
        <p:nvPicPr>
          <p:cNvPr id="58" name="그림 57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2437492"/>
            <a:ext cx="114300" cy="114300"/>
          </a:xfrm>
          <a:prstGeom prst="rect">
            <a:avLst/>
          </a:prstGeom>
        </p:spPr>
      </p:pic>
      <p:sp>
        <p:nvSpPr>
          <p:cNvPr id="38" name="직사각형 37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9276" y="3356992"/>
            <a:ext cx="1728192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사업지구 고시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전라북도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1" name="그림 40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67322" y="3444207"/>
            <a:ext cx="103909" cy="103909"/>
          </a:xfrm>
          <a:prstGeom prst="rect">
            <a:avLst/>
          </a:prstGeom>
        </p:spPr>
      </p:pic>
      <p:sp>
        <p:nvSpPr>
          <p:cNvPr id="47" name="갈매기형 수장 46"/>
          <p:cNvSpPr/>
          <p:nvPr/>
        </p:nvSpPr>
        <p:spPr>
          <a:xfrm>
            <a:off x="251520" y="1340768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실시계획</a:t>
            </a:r>
            <a:endParaRPr lang="en-US" altLang="ko-KR" b="1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수립</a:t>
            </a:r>
          </a:p>
        </p:txBody>
      </p:sp>
      <p:sp>
        <p:nvSpPr>
          <p:cNvPr id="50" name="갈매기형 수장 49"/>
          <p:cNvSpPr/>
          <p:nvPr/>
        </p:nvSpPr>
        <p:spPr>
          <a:xfrm>
            <a:off x="2411760" y="1340768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사업지구</a:t>
            </a:r>
            <a:endParaRPr lang="en-US" altLang="ko-KR" b="1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지정고시</a:t>
            </a:r>
          </a:p>
        </p:txBody>
      </p:sp>
      <p:sp>
        <p:nvSpPr>
          <p:cNvPr id="59" name="갈매기형 수장 58"/>
          <p:cNvSpPr/>
          <p:nvPr/>
        </p:nvSpPr>
        <p:spPr>
          <a:xfrm>
            <a:off x="4572000" y="1340768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토지현황조사 및 측량</a:t>
            </a:r>
          </a:p>
        </p:txBody>
      </p:sp>
      <p:sp>
        <p:nvSpPr>
          <p:cNvPr id="60" name="갈매기형 수장 59"/>
          <p:cNvSpPr/>
          <p:nvPr/>
        </p:nvSpPr>
        <p:spPr>
          <a:xfrm>
            <a:off x="6660232" y="1340768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경계설정 및 경계합의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81484" y="2951524"/>
            <a:ext cx="1845832" cy="8309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토지소유자 입회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임시경계점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설치 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(21.4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61" name="그림 60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60304" y="3052670"/>
            <a:ext cx="103909" cy="103909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6731732" y="3636313"/>
            <a:ext cx="2412268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지적확정예정통지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및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의견접수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(21.11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69" name="그림 68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741817"/>
            <a:ext cx="114300" cy="1143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4598376" y="3789040"/>
            <a:ext cx="1845832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현황측량 실시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(21.5~7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52" name="그림 51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7196" y="3890186"/>
            <a:ext cx="103909" cy="10390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71513" t="31471"/>
          <a:stretch>
            <a:fillRect/>
          </a:stretch>
        </p:blipFill>
        <p:spPr bwMode="auto">
          <a:xfrm>
            <a:off x="6539023" y="2158409"/>
            <a:ext cx="2604631" cy="4699364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6779977" y="2446441"/>
            <a:ext cx="2008761" cy="8309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면적증감 발생 토지</a:t>
            </a:r>
            <a:endParaRPr lang="en-US" altLang="ko-KR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조정금 산정</a:t>
            </a:r>
            <a:r>
              <a:rPr lang="ko-KR" altLang="en-US" sz="8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  </a:t>
            </a:r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및 </a:t>
            </a:r>
            <a:r>
              <a:rPr lang="ko-KR" altLang="en-US" sz="8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부과</a:t>
            </a:r>
            <a:endParaRPr lang="en-US" altLang="ko-KR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(22.12</a:t>
            </a:r>
            <a:r>
              <a:rPr lang="ko-KR" altLang="en-US" sz="1600" b="1" spc="-150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24584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t="31248" r="74221"/>
          <a:stretch>
            <a:fillRect/>
          </a:stretch>
        </p:blipFill>
        <p:spPr bwMode="auto">
          <a:xfrm>
            <a:off x="378" y="2143116"/>
            <a:ext cx="2357044" cy="4714601"/>
          </a:xfrm>
          <a:prstGeom prst="rect">
            <a:avLst/>
          </a:prstGeom>
          <a:noFill/>
        </p:spPr>
      </p:pic>
      <p:pic>
        <p:nvPicPr>
          <p:cNvPr id="27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25779" t="31248" r="51047"/>
          <a:stretch>
            <a:fillRect/>
          </a:stretch>
        </p:blipFill>
        <p:spPr bwMode="auto">
          <a:xfrm>
            <a:off x="2357422" y="2143116"/>
            <a:ext cx="2118885" cy="4714652"/>
          </a:xfrm>
          <a:prstGeom prst="rect">
            <a:avLst/>
          </a:prstGeom>
          <a:noFill/>
        </p:spPr>
      </p:pic>
      <p:pic>
        <p:nvPicPr>
          <p:cNvPr id="28" name="Picture 8" descr="\\Mk-secondpc\2011 우리디자인 써버\진행프로젝트\닥터pt\psd\222.png"/>
          <p:cNvPicPr>
            <a:picLocks noChangeAspect="1" noChangeArrowheads="1"/>
          </p:cNvPicPr>
          <p:nvPr/>
        </p:nvPicPr>
        <p:blipFill>
          <a:blip r:embed="rId3" cstate="print"/>
          <a:srcRect l="48722" t="31248" r="28602"/>
          <a:stretch>
            <a:fillRect/>
          </a:stretch>
        </p:blipFill>
        <p:spPr bwMode="auto">
          <a:xfrm>
            <a:off x="4455042" y="2143116"/>
            <a:ext cx="2073349" cy="4714636"/>
          </a:xfrm>
          <a:prstGeom prst="rect">
            <a:avLst/>
          </a:prstGeom>
          <a:noFill/>
        </p:spPr>
      </p:pic>
      <p:pic>
        <p:nvPicPr>
          <p:cNvPr id="24582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23014" t="28570" r="71113"/>
          <a:stretch>
            <a:fillRect/>
          </a:stretch>
        </p:blipFill>
        <p:spPr bwMode="auto">
          <a:xfrm>
            <a:off x="2104571" y="1959429"/>
            <a:ext cx="537029" cy="4898288"/>
          </a:xfrm>
          <a:prstGeom prst="rect">
            <a:avLst/>
          </a:prstGeom>
          <a:noFill/>
        </p:spPr>
      </p:pic>
      <p:pic>
        <p:nvPicPr>
          <p:cNvPr id="30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46666" t="28570" r="47619"/>
          <a:stretch>
            <a:fillRect/>
          </a:stretch>
        </p:blipFill>
        <p:spPr bwMode="auto">
          <a:xfrm>
            <a:off x="4267200" y="1959429"/>
            <a:ext cx="522514" cy="4898288"/>
          </a:xfrm>
          <a:prstGeom prst="rect">
            <a:avLst/>
          </a:prstGeom>
          <a:noFill/>
        </p:spPr>
      </p:pic>
      <p:pic>
        <p:nvPicPr>
          <p:cNvPr id="31" name="Picture 6" descr="\\Mk-secondpc\2011 우리디자인 써버\진행프로젝트\닥터pt\psd\tjs.png"/>
          <p:cNvPicPr>
            <a:picLocks noChangeAspect="1" noChangeArrowheads="1"/>
          </p:cNvPicPr>
          <p:nvPr/>
        </p:nvPicPr>
        <p:blipFill>
          <a:blip r:embed="rId4" cstate="print"/>
          <a:srcRect l="68414" t="28570" r="23014"/>
          <a:stretch>
            <a:fillRect/>
          </a:stretch>
        </p:blipFill>
        <p:spPr bwMode="auto">
          <a:xfrm>
            <a:off x="6255657" y="1959429"/>
            <a:ext cx="783772" cy="4898288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387149" y="3225676"/>
            <a:ext cx="20879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경계결정서 통지 및 이의신청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(60</a:t>
            </a:r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일간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36" name="그림 35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4399" y="3355267"/>
            <a:ext cx="114300" cy="114300"/>
          </a:xfrm>
          <a:prstGeom prst="rect">
            <a:avLst/>
          </a:prstGeom>
        </p:spPr>
      </p:pic>
      <p:pic>
        <p:nvPicPr>
          <p:cNvPr id="38" name="그림 37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22875" y="2528820"/>
            <a:ext cx="114300" cy="1143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774798" y="3310537"/>
            <a:ext cx="1762629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조정금 이의신청</a:t>
            </a:r>
            <a:endParaRPr lang="en-US" altLang="ko-KR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(60</a:t>
            </a:r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일간</a:t>
            </a:r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2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0" name="그림 39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2049" y="3440128"/>
            <a:ext cx="114300" cy="1143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542858" y="2407020"/>
            <a:ext cx="1793957" cy="8309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spc="-150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지적공부</a:t>
            </a:r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 등록</a:t>
            </a:r>
            <a:endParaRPr lang="en-US" altLang="ko-KR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ko-KR" altLang="en-US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사업완료</a:t>
            </a:r>
            <a:endParaRPr lang="en-US" altLang="ko-KR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(22.10</a:t>
            </a:r>
            <a:r>
              <a:rPr lang="ko-KR" altLang="en-US" sz="1600" b="1" spc="-150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spc="-150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spc="-150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2" name="그림 41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0109" y="2536611"/>
            <a:ext cx="114300" cy="1143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750733" y="2453639"/>
            <a:ext cx="1728192" cy="584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등기촉탁</a:t>
            </a:r>
            <a:endParaRPr lang="en-US" altLang="ko-KR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(22.11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4" name="그림 43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7983" y="2583230"/>
            <a:ext cx="114300" cy="114300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6278" y="2420888"/>
            <a:ext cx="17281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경계결정위원회 결정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(22.1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월중</a:t>
            </a:r>
            <a:r>
              <a:rPr lang="en-US" altLang="ko-KR" sz="1600" b="1" dirty="0" smtClean="0">
                <a:solidFill>
                  <a:schemeClr val="bg1"/>
                </a:solidFill>
                <a:latin typeface="HY중고딕" pitchFamily="18" charset="-127"/>
                <a:ea typeface="HY중고딕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중고딕" pitchFamily="18" charset="-127"/>
              <a:ea typeface="HY중고딕" pitchFamily="18" charset="-127"/>
            </a:endParaRPr>
          </a:p>
        </p:txBody>
      </p:sp>
      <p:pic>
        <p:nvPicPr>
          <p:cNvPr id="49" name="그림 48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550479"/>
            <a:ext cx="114300" cy="114300"/>
          </a:xfrm>
          <a:prstGeom prst="rect">
            <a:avLst/>
          </a:prstGeom>
        </p:spPr>
      </p:pic>
      <p:sp>
        <p:nvSpPr>
          <p:cNvPr id="51" name="갈매기형 수장 50"/>
          <p:cNvSpPr/>
          <p:nvPr/>
        </p:nvSpPr>
        <p:spPr>
          <a:xfrm>
            <a:off x="251520" y="1340768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경계결정 및 이의신청</a:t>
            </a:r>
          </a:p>
        </p:txBody>
      </p:sp>
      <p:sp>
        <p:nvSpPr>
          <p:cNvPr id="52" name="갈매기형 수장 51"/>
          <p:cNvSpPr/>
          <p:nvPr/>
        </p:nvSpPr>
        <p:spPr>
          <a:xfrm>
            <a:off x="6656692" y="1366321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조정금 및 </a:t>
            </a:r>
            <a:endParaRPr lang="en-US" altLang="ko-KR" b="1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이의신청</a:t>
            </a:r>
          </a:p>
        </p:txBody>
      </p:sp>
      <p:sp>
        <p:nvSpPr>
          <p:cNvPr id="53" name="갈매기형 수장 52"/>
          <p:cNvSpPr/>
          <p:nvPr/>
        </p:nvSpPr>
        <p:spPr>
          <a:xfrm>
            <a:off x="2449860" y="1366321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지적공부</a:t>
            </a:r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작성등록</a:t>
            </a:r>
          </a:p>
        </p:txBody>
      </p:sp>
      <p:sp>
        <p:nvSpPr>
          <p:cNvPr id="54" name="갈매기형 수장 53"/>
          <p:cNvSpPr/>
          <p:nvPr/>
        </p:nvSpPr>
        <p:spPr>
          <a:xfrm>
            <a:off x="4537273" y="1366321"/>
            <a:ext cx="1944216" cy="792088"/>
          </a:xfrm>
          <a:prstGeom prst="chevron">
            <a:avLst>
              <a:gd name="adj" fmla="val 20312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등기정리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08" y="812390"/>
            <a:ext cx="3857625" cy="260032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09074"/>
            <a:ext cx="3819525" cy="26003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10" y="3688652"/>
            <a:ext cx="3838575" cy="25622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69602"/>
            <a:ext cx="382905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761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2" descr="6"/>
          <p:cNvSpPr>
            <a:spLocks noChangeArrowheads="1"/>
          </p:cNvSpPr>
          <p:nvPr/>
        </p:nvSpPr>
        <p:spPr bwMode="auto">
          <a:xfrm>
            <a:off x="376967" y="788943"/>
            <a:ext cx="8497765" cy="5256213"/>
          </a:xfrm>
          <a:prstGeom prst="roundRect">
            <a:avLst>
              <a:gd name="adj" fmla="val 2046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 w="9525" algn="ctr">
            <a:solidFill>
              <a:srgbClr val="2F53C7"/>
            </a:solidFill>
            <a:round/>
            <a:headEnd/>
            <a:tailEnd/>
          </a:ln>
        </p:spPr>
        <p:txBody>
          <a:bodyPr lIns="144000" tIns="72000" rIns="72000" bIns="72000" anchor="ctr"/>
          <a:lstStyle/>
          <a:p>
            <a:pPr marL="188913" indent="-188913" fontAlgn="ctr" latinLnBrk="0">
              <a:spcBef>
                <a:spcPct val="20000"/>
              </a:spcBef>
              <a:spcAft>
                <a:spcPct val="20000"/>
              </a:spcAft>
              <a:buClr>
                <a:srgbClr val="0066FF"/>
              </a:buClr>
              <a:buFont typeface="Wingdings 2" pitchFamily="18" charset="2"/>
              <a:buNone/>
            </a:pPr>
            <a:endParaRPr kumimoji="0" lang="ko-KR" altLang="ko-KR" sz="1700">
              <a:solidFill>
                <a:schemeClr val="tx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883665"/>
            <a:ext cx="8280920" cy="506561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2893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11" name="AutoShape 22" descr="6"/>
          <p:cNvSpPr>
            <a:spLocks noChangeArrowheads="1"/>
          </p:cNvSpPr>
          <p:nvPr/>
        </p:nvSpPr>
        <p:spPr bwMode="auto">
          <a:xfrm>
            <a:off x="401458" y="771457"/>
            <a:ext cx="8497765" cy="5897903"/>
          </a:xfrm>
          <a:prstGeom prst="roundRect">
            <a:avLst>
              <a:gd name="adj" fmla="val 2046"/>
            </a:avLst>
          </a:prstGeom>
          <a:blipFill dpi="0" rotWithShape="0">
            <a:blip r:embed="rId4" cstate="print"/>
            <a:srcRect/>
            <a:stretch>
              <a:fillRect/>
            </a:stretch>
          </a:blipFill>
          <a:ln w="9525" algn="ctr">
            <a:solidFill>
              <a:srgbClr val="2F53C7"/>
            </a:solidFill>
            <a:round/>
            <a:headEnd/>
            <a:tailEnd/>
          </a:ln>
        </p:spPr>
        <p:txBody>
          <a:bodyPr lIns="144000" tIns="72000" rIns="72000" bIns="72000" anchor="ctr"/>
          <a:lstStyle/>
          <a:p>
            <a:pPr marL="188913" indent="-188913" fontAlgn="ctr" latinLnBrk="0">
              <a:spcBef>
                <a:spcPct val="20000"/>
              </a:spcBef>
              <a:spcAft>
                <a:spcPct val="20000"/>
              </a:spcAft>
              <a:buClr>
                <a:srgbClr val="0066FF"/>
              </a:buClr>
              <a:buFont typeface="Wingdings 2" pitchFamily="18" charset="2"/>
              <a:buNone/>
            </a:pPr>
            <a:endParaRPr kumimoji="0" lang="ko-KR" altLang="ko-KR" sz="1700">
              <a:solidFill>
                <a:schemeClr val="tx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899577"/>
            <a:ext cx="8352927" cy="569777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9068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11" name="AutoShape 22" descr="6"/>
          <p:cNvSpPr>
            <a:spLocks noChangeArrowheads="1"/>
          </p:cNvSpPr>
          <p:nvPr/>
        </p:nvSpPr>
        <p:spPr bwMode="auto">
          <a:xfrm>
            <a:off x="401458" y="771457"/>
            <a:ext cx="8497765" cy="5897903"/>
          </a:xfrm>
          <a:prstGeom prst="roundRect">
            <a:avLst>
              <a:gd name="adj" fmla="val 2046"/>
            </a:avLst>
          </a:prstGeom>
          <a:blipFill dpi="0" rotWithShape="0">
            <a:blip r:embed="rId4" cstate="print"/>
            <a:srcRect/>
            <a:stretch>
              <a:fillRect/>
            </a:stretch>
          </a:blipFill>
          <a:ln w="9525" algn="ctr">
            <a:solidFill>
              <a:srgbClr val="2F53C7"/>
            </a:solidFill>
            <a:round/>
            <a:headEnd/>
            <a:tailEnd/>
          </a:ln>
        </p:spPr>
        <p:txBody>
          <a:bodyPr lIns="144000" tIns="72000" rIns="72000" bIns="72000" anchor="ctr"/>
          <a:lstStyle/>
          <a:p>
            <a:pPr marL="188913" indent="-188913" fontAlgn="ctr" latinLnBrk="0">
              <a:spcBef>
                <a:spcPct val="20000"/>
              </a:spcBef>
              <a:spcAft>
                <a:spcPct val="20000"/>
              </a:spcAft>
              <a:buClr>
                <a:srgbClr val="0066FF"/>
              </a:buClr>
              <a:buFont typeface="Wingdings 2" pitchFamily="18" charset="2"/>
              <a:buNone/>
            </a:pPr>
            <a:endParaRPr kumimoji="0" lang="ko-KR" altLang="ko-KR" sz="1700">
              <a:solidFill>
                <a:schemeClr val="tx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899577"/>
            <a:ext cx="8352928" cy="562576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6300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성산고봉지구 추진절차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052736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토지현황조사 및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임시경계점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표시 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(2021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년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4</a:t>
            </a:r>
            <a:r>
              <a:rPr lang="ko-KR" altLang="en-US" sz="13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월중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)</a:t>
            </a:r>
          </a:p>
        </p:txBody>
      </p:sp>
      <p:pic>
        <p:nvPicPr>
          <p:cNvPr id="15" name="그림 14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1390" y="1225946"/>
            <a:ext cx="114300" cy="114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1390" y="1492352"/>
            <a:ext cx="8452082" cy="6832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토지소유자 및 이해관계인 입회 토지현황조사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점유한 현황대로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임시경계점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표시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6949" y="2564904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측량결과 사전설명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(2021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년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10</a:t>
            </a:r>
            <a:r>
              <a:rPr lang="ko-KR" altLang="en-US" sz="13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월중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)</a:t>
            </a:r>
          </a:p>
        </p:txBody>
      </p:sp>
      <p:pic>
        <p:nvPicPr>
          <p:cNvPr id="18" name="그림 17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787" y="2738114"/>
            <a:ext cx="114300" cy="114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8787" y="2959874"/>
            <a:ext cx="8452082" cy="6832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드론영상을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이용한 측량결과 사전 설명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경계설정에 대한 의견 수렴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025" name="_x408012568" descr="EMB000008bc0c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809" y="1186067"/>
            <a:ext cx="3109913" cy="233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47864" y="180181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81003624" descr="EMB00002d900cc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73893"/>
            <a:ext cx="3072602" cy="23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0" name="TextBox 19"/>
          <p:cNvSpPr txBox="1"/>
          <p:nvPr/>
        </p:nvSpPr>
        <p:spPr>
          <a:xfrm>
            <a:off x="539552" y="4045935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경계확정 후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경계점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설치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(2022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년 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10</a:t>
            </a:r>
            <a:r>
              <a:rPr lang="ko-KR" altLang="en-US" sz="13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월중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)</a:t>
            </a:r>
          </a:p>
        </p:txBody>
      </p:sp>
      <p:pic>
        <p:nvPicPr>
          <p:cNvPr id="21" name="그림 20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1390" y="4219145"/>
            <a:ext cx="114300" cy="1143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11390" y="4440905"/>
            <a:ext cx="8452082" cy="644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20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일간 의견접수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60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일간 이의신청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종전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지적공부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폐쇄후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새로운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지적공부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등록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6949" y="5447110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면적증감 필지 조정금 부과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(2020</a:t>
            </a:r>
            <a:r>
              <a:rPr lang="ko-KR" altLang="en-US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년 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12</a:t>
            </a:r>
            <a:r>
              <a:rPr lang="ko-KR" altLang="en-US" sz="13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월중</a:t>
            </a:r>
            <a:r>
              <a:rPr lang="en-US" altLang="ko-KR" sz="13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)</a:t>
            </a:r>
          </a:p>
        </p:txBody>
      </p:sp>
      <p:pic>
        <p:nvPicPr>
          <p:cNvPr id="24" name="그림 23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787" y="5620320"/>
            <a:ext cx="114300" cy="1143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48787" y="5842080"/>
            <a:ext cx="8452082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법원 등기정리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면적증감 토지 조정금 지급 및 징수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31660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46752" y="2552337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</a:t>
              </a:r>
              <a:r>
                <a:rPr lang="ko-KR" altLang="en-US" sz="3000" dirty="0" err="1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지적재조사</a:t>
              </a:r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효과</a:t>
              </a:r>
            </a:p>
          </p:txBody>
        </p:sp>
        <p:sp>
          <p:nvSpPr>
            <p:cNvPr id="4" name="모서리가 둥근 직사각형 3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104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효과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616913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지적재조사의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효과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2" name="그림 11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/>
          <a:srcRect l="12201" t="15000" r="27163" b="6601"/>
          <a:stretch/>
        </p:blipFill>
        <p:spPr>
          <a:xfrm>
            <a:off x="928055" y="1150871"/>
            <a:ext cx="7344816" cy="534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100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\\Mk-secondpc\2011 우리디자인 써버\진행프로젝트\닥터pt\psd\4.png"/>
          <p:cNvPicPr>
            <a:picLocks noChangeAspect="1" noChangeArrowheads="1"/>
          </p:cNvPicPr>
          <p:nvPr/>
        </p:nvPicPr>
        <p:blipFill>
          <a:blip r:embed="rId3" cstate="print"/>
          <a:srcRect l="42380" t="48042"/>
          <a:stretch>
            <a:fillRect/>
          </a:stretch>
        </p:blipFill>
        <p:spPr bwMode="auto">
          <a:xfrm>
            <a:off x="3875314" y="3294743"/>
            <a:ext cx="5268308" cy="3562974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99" y="1888777"/>
            <a:ext cx="6617302" cy="46800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424" y="56042"/>
            <a:ext cx="44155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효과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616913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토지분쟁 해소 및 가치 상승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23" name="그림 22" descr="회색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11390" y="1011883"/>
            <a:ext cx="8452082" cy="9787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불부합지</a:t>
            </a:r>
            <a:r>
              <a:rPr lang="ko-KR" altLang="en-US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해소로 이웃간 </a:t>
            </a:r>
            <a:r>
              <a:rPr lang="ko-KR" altLang="en-US" sz="160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경계분쟁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해소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토지의 정형화로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토지가치 상승 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사회</a:t>
            </a: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․</a:t>
            </a:r>
            <a:r>
              <a:rPr lang="ko-KR" altLang="en-US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경제적 비용이 절감돼 주민의 재산권보호에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기여</a:t>
            </a:r>
            <a:endParaRPr lang="en-US" altLang="ko-KR" sz="1600" dirty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5" name="자유형 24"/>
          <p:cNvSpPr/>
          <p:nvPr/>
        </p:nvSpPr>
        <p:spPr>
          <a:xfrm>
            <a:off x="1428206" y="2438400"/>
            <a:ext cx="5773783" cy="3979817"/>
          </a:xfrm>
          <a:custGeom>
            <a:avLst/>
            <a:gdLst>
              <a:gd name="connsiteX0" fmla="*/ 0 w 5773783"/>
              <a:gd name="connsiteY0" fmla="*/ 0 h 3979817"/>
              <a:gd name="connsiteX1" fmla="*/ 1384663 w 5773783"/>
              <a:gd name="connsiteY1" fmla="*/ 557349 h 3979817"/>
              <a:gd name="connsiteX2" fmla="*/ 3204754 w 5773783"/>
              <a:gd name="connsiteY2" fmla="*/ 1384663 h 3979817"/>
              <a:gd name="connsiteX3" fmla="*/ 4659085 w 5773783"/>
              <a:gd name="connsiteY3" fmla="*/ 2037806 h 3979817"/>
              <a:gd name="connsiteX4" fmla="*/ 4981303 w 5773783"/>
              <a:gd name="connsiteY4" fmla="*/ 2159726 h 3979817"/>
              <a:gd name="connsiteX5" fmla="*/ 5773783 w 5773783"/>
              <a:gd name="connsiteY5" fmla="*/ 3979817 h 397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73783" h="3979817">
                <a:moveTo>
                  <a:pt x="0" y="0"/>
                </a:moveTo>
                <a:lnTo>
                  <a:pt x="1384663" y="557349"/>
                </a:lnTo>
                <a:lnTo>
                  <a:pt x="3204754" y="1384663"/>
                </a:lnTo>
                <a:lnTo>
                  <a:pt x="4659085" y="2037806"/>
                </a:lnTo>
                <a:lnTo>
                  <a:pt x="4981303" y="2159726"/>
                </a:lnTo>
                <a:lnTo>
                  <a:pt x="5773783" y="3979817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 25"/>
          <p:cNvSpPr/>
          <p:nvPr/>
        </p:nvSpPr>
        <p:spPr>
          <a:xfrm>
            <a:off x="3004457" y="3309257"/>
            <a:ext cx="1036320" cy="1419497"/>
          </a:xfrm>
          <a:custGeom>
            <a:avLst/>
            <a:gdLst>
              <a:gd name="connsiteX0" fmla="*/ 487680 w 1036320"/>
              <a:gd name="connsiteY0" fmla="*/ 0 h 1419497"/>
              <a:gd name="connsiteX1" fmla="*/ 0 w 1036320"/>
              <a:gd name="connsiteY1" fmla="*/ 1027612 h 1419497"/>
              <a:gd name="connsiteX2" fmla="*/ 470263 w 1036320"/>
              <a:gd name="connsiteY2" fmla="*/ 1419497 h 1419497"/>
              <a:gd name="connsiteX3" fmla="*/ 1036320 w 1036320"/>
              <a:gd name="connsiteY3" fmla="*/ 226423 h 141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320" h="1419497">
                <a:moveTo>
                  <a:pt x="487680" y="0"/>
                </a:moveTo>
                <a:lnTo>
                  <a:pt x="0" y="1027612"/>
                </a:lnTo>
                <a:lnTo>
                  <a:pt x="470263" y="1419497"/>
                </a:lnTo>
                <a:lnTo>
                  <a:pt x="1036320" y="226423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 26"/>
          <p:cNvSpPr/>
          <p:nvPr/>
        </p:nvSpPr>
        <p:spPr>
          <a:xfrm>
            <a:off x="3483429" y="3709851"/>
            <a:ext cx="931817" cy="1271452"/>
          </a:xfrm>
          <a:custGeom>
            <a:avLst/>
            <a:gdLst>
              <a:gd name="connsiteX0" fmla="*/ 931817 w 931817"/>
              <a:gd name="connsiteY0" fmla="*/ 0 h 1271452"/>
              <a:gd name="connsiteX1" fmla="*/ 313508 w 931817"/>
              <a:gd name="connsiteY1" fmla="*/ 1271452 h 1271452"/>
              <a:gd name="connsiteX2" fmla="*/ 0 w 931817"/>
              <a:gd name="connsiteY2" fmla="*/ 1045029 h 12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1817" h="1271452">
                <a:moveTo>
                  <a:pt x="931817" y="0"/>
                </a:moveTo>
                <a:lnTo>
                  <a:pt x="313508" y="1271452"/>
                </a:lnTo>
                <a:lnTo>
                  <a:pt x="0" y="1045029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 27"/>
          <p:cNvSpPr/>
          <p:nvPr/>
        </p:nvSpPr>
        <p:spPr>
          <a:xfrm>
            <a:off x="3962400" y="4659086"/>
            <a:ext cx="2281646" cy="1759131"/>
          </a:xfrm>
          <a:custGeom>
            <a:avLst/>
            <a:gdLst>
              <a:gd name="connsiteX0" fmla="*/ 0 w 2281646"/>
              <a:gd name="connsiteY0" fmla="*/ 0 h 1759131"/>
              <a:gd name="connsiteX1" fmla="*/ 635726 w 2281646"/>
              <a:gd name="connsiteY1" fmla="*/ 444137 h 1759131"/>
              <a:gd name="connsiteX2" fmla="*/ 931817 w 2281646"/>
              <a:gd name="connsiteY2" fmla="*/ 600891 h 1759131"/>
              <a:gd name="connsiteX3" fmla="*/ 2185851 w 2281646"/>
              <a:gd name="connsiteY3" fmla="*/ 1445623 h 1759131"/>
              <a:gd name="connsiteX4" fmla="*/ 2281646 w 2281646"/>
              <a:gd name="connsiteY4" fmla="*/ 1759131 h 175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646" h="1759131">
                <a:moveTo>
                  <a:pt x="0" y="0"/>
                </a:moveTo>
                <a:lnTo>
                  <a:pt x="635726" y="444137"/>
                </a:lnTo>
                <a:lnTo>
                  <a:pt x="931817" y="600891"/>
                </a:lnTo>
                <a:lnTo>
                  <a:pt x="2185851" y="1445623"/>
                </a:lnTo>
                <a:lnTo>
                  <a:pt x="2281646" y="1759131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3065417" y="4728755"/>
            <a:ext cx="998220" cy="1672046"/>
          </a:xfrm>
          <a:custGeom>
            <a:avLst/>
            <a:gdLst>
              <a:gd name="connsiteX0" fmla="*/ 984069 w 984069"/>
              <a:gd name="connsiteY0" fmla="*/ 0 h 1637211"/>
              <a:gd name="connsiteX1" fmla="*/ 0 w 984069"/>
              <a:gd name="connsiteY1" fmla="*/ 1637211 h 16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4069" h="1637211">
                <a:moveTo>
                  <a:pt x="984069" y="0"/>
                </a:moveTo>
                <a:lnTo>
                  <a:pt x="0" y="1637211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2116183" y="2926080"/>
            <a:ext cx="879566" cy="1419497"/>
          </a:xfrm>
          <a:custGeom>
            <a:avLst/>
            <a:gdLst>
              <a:gd name="connsiteX0" fmla="*/ 879566 w 879566"/>
              <a:gd name="connsiteY0" fmla="*/ 1419497 h 1419497"/>
              <a:gd name="connsiteX1" fmla="*/ 531223 w 879566"/>
              <a:gd name="connsiteY1" fmla="*/ 1175657 h 1419497"/>
              <a:gd name="connsiteX2" fmla="*/ 0 w 879566"/>
              <a:gd name="connsiteY2" fmla="*/ 836023 h 1419497"/>
              <a:gd name="connsiteX3" fmla="*/ 522514 w 879566"/>
              <a:gd name="connsiteY3" fmla="*/ 0 h 141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66" h="1419497">
                <a:moveTo>
                  <a:pt x="879566" y="1419497"/>
                </a:moveTo>
                <a:lnTo>
                  <a:pt x="531223" y="1175657"/>
                </a:lnTo>
                <a:lnTo>
                  <a:pt x="0" y="836023"/>
                </a:lnTo>
                <a:lnTo>
                  <a:pt x="522514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자유형 30"/>
          <p:cNvSpPr/>
          <p:nvPr/>
        </p:nvSpPr>
        <p:spPr>
          <a:xfrm>
            <a:off x="4632960" y="4058194"/>
            <a:ext cx="557349" cy="1036320"/>
          </a:xfrm>
          <a:custGeom>
            <a:avLst/>
            <a:gdLst>
              <a:gd name="connsiteX0" fmla="*/ 557349 w 557349"/>
              <a:gd name="connsiteY0" fmla="*/ 0 h 1036320"/>
              <a:gd name="connsiteX1" fmla="*/ 0 w 557349"/>
              <a:gd name="connsiteY1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7349" h="1036320">
                <a:moveTo>
                  <a:pt x="557349" y="0"/>
                </a:moveTo>
                <a:lnTo>
                  <a:pt x="0" y="103632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2333897" y="2029097"/>
            <a:ext cx="2516777" cy="992777"/>
          </a:xfrm>
          <a:custGeom>
            <a:avLst/>
            <a:gdLst>
              <a:gd name="connsiteX0" fmla="*/ 0 w 2516777"/>
              <a:gd name="connsiteY0" fmla="*/ 8709 h 992777"/>
              <a:gd name="connsiteX1" fmla="*/ 2168434 w 2516777"/>
              <a:gd name="connsiteY1" fmla="*/ 992777 h 992777"/>
              <a:gd name="connsiteX2" fmla="*/ 2516777 w 2516777"/>
              <a:gd name="connsiteY2" fmla="*/ 0 h 992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6777" h="992777">
                <a:moveTo>
                  <a:pt x="0" y="8709"/>
                </a:moveTo>
                <a:lnTo>
                  <a:pt x="2168434" y="992777"/>
                </a:lnTo>
                <a:lnTo>
                  <a:pt x="2516777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1445623" y="2838994"/>
            <a:ext cx="1915886" cy="3082835"/>
          </a:xfrm>
          <a:custGeom>
            <a:avLst/>
            <a:gdLst>
              <a:gd name="connsiteX0" fmla="*/ 1027611 w 1915886"/>
              <a:gd name="connsiteY0" fmla="*/ 0 h 3082835"/>
              <a:gd name="connsiteX1" fmla="*/ 0 w 1915886"/>
              <a:gd name="connsiteY1" fmla="*/ 1558835 h 3082835"/>
              <a:gd name="connsiteX2" fmla="*/ 1915886 w 1915886"/>
              <a:gd name="connsiteY2" fmla="*/ 3082835 h 3082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5886" h="3082835">
                <a:moveTo>
                  <a:pt x="1027611" y="0"/>
                </a:moveTo>
                <a:lnTo>
                  <a:pt x="0" y="1558835"/>
                </a:lnTo>
                <a:lnTo>
                  <a:pt x="1915886" y="3082835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>
            <a:off x="5704114" y="4397829"/>
            <a:ext cx="418012" cy="1680754"/>
          </a:xfrm>
          <a:custGeom>
            <a:avLst/>
            <a:gdLst>
              <a:gd name="connsiteX0" fmla="*/ 226423 w 418012"/>
              <a:gd name="connsiteY0" fmla="*/ 0 h 1680754"/>
              <a:gd name="connsiteX1" fmla="*/ 0 w 418012"/>
              <a:gd name="connsiteY1" fmla="*/ 444137 h 1680754"/>
              <a:gd name="connsiteX2" fmla="*/ 418012 w 418012"/>
              <a:gd name="connsiteY2" fmla="*/ 1680754 h 1680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012" h="1680754">
                <a:moveTo>
                  <a:pt x="226423" y="0"/>
                </a:moveTo>
                <a:lnTo>
                  <a:pt x="0" y="444137"/>
                </a:lnTo>
                <a:lnTo>
                  <a:pt x="418012" y="1680754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자유형 34"/>
          <p:cNvSpPr/>
          <p:nvPr/>
        </p:nvSpPr>
        <p:spPr>
          <a:xfrm>
            <a:off x="5791200" y="5077097"/>
            <a:ext cx="827314" cy="69669"/>
          </a:xfrm>
          <a:custGeom>
            <a:avLst/>
            <a:gdLst>
              <a:gd name="connsiteX0" fmla="*/ 0 w 827314"/>
              <a:gd name="connsiteY0" fmla="*/ 34834 h 69669"/>
              <a:gd name="connsiteX1" fmla="*/ 609600 w 827314"/>
              <a:gd name="connsiteY1" fmla="*/ 69669 h 69669"/>
              <a:gd name="connsiteX2" fmla="*/ 827314 w 827314"/>
              <a:gd name="connsiteY2" fmla="*/ 0 h 6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7314" h="69669">
                <a:moveTo>
                  <a:pt x="0" y="34834"/>
                </a:moveTo>
                <a:lnTo>
                  <a:pt x="609600" y="69669"/>
                </a:lnTo>
                <a:lnTo>
                  <a:pt x="827314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>
            <a:off x="3466011" y="2063931"/>
            <a:ext cx="1227909" cy="478972"/>
          </a:xfrm>
          <a:custGeom>
            <a:avLst/>
            <a:gdLst>
              <a:gd name="connsiteX0" fmla="*/ 1227909 w 1227909"/>
              <a:gd name="connsiteY0" fmla="*/ 383178 h 478972"/>
              <a:gd name="connsiteX1" fmla="*/ 200298 w 1227909"/>
              <a:gd name="connsiteY1" fmla="*/ 0 h 478972"/>
              <a:gd name="connsiteX2" fmla="*/ 0 w 1227909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7909" h="478972">
                <a:moveTo>
                  <a:pt x="1227909" y="383178"/>
                </a:moveTo>
                <a:lnTo>
                  <a:pt x="200298" y="0"/>
                </a:lnTo>
                <a:lnTo>
                  <a:pt x="0" y="478972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>
            <a:off x="4232366" y="3901440"/>
            <a:ext cx="574765" cy="400594"/>
          </a:xfrm>
          <a:custGeom>
            <a:avLst/>
            <a:gdLst>
              <a:gd name="connsiteX0" fmla="*/ 0 w 574765"/>
              <a:gd name="connsiteY0" fmla="*/ 200297 h 400594"/>
              <a:gd name="connsiteX1" fmla="*/ 409303 w 574765"/>
              <a:gd name="connsiteY1" fmla="*/ 400594 h 400594"/>
              <a:gd name="connsiteX2" fmla="*/ 574765 w 574765"/>
              <a:gd name="connsiteY2" fmla="*/ 0 h 40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765" h="400594">
                <a:moveTo>
                  <a:pt x="0" y="200297"/>
                </a:moveTo>
                <a:lnTo>
                  <a:pt x="409303" y="400594"/>
                </a:lnTo>
                <a:lnTo>
                  <a:pt x="574765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자유형 38"/>
          <p:cNvSpPr/>
          <p:nvPr/>
        </p:nvSpPr>
        <p:spPr>
          <a:xfrm>
            <a:off x="4833257" y="2029097"/>
            <a:ext cx="1341120" cy="1750423"/>
          </a:xfrm>
          <a:custGeom>
            <a:avLst/>
            <a:gdLst>
              <a:gd name="connsiteX0" fmla="*/ 339634 w 1341120"/>
              <a:gd name="connsiteY0" fmla="*/ 0 h 1750423"/>
              <a:gd name="connsiteX1" fmla="*/ 0 w 1341120"/>
              <a:gd name="connsiteY1" fmla="*/ 888274 h 1750423"/>
              <a:gd name="connsiteX2" fmla="*/ 69669 w 1341120"/>
              <a:gd name="connsiteY2" fmla="*/ 1149532 h 1750423"/>
              <a:gd name="connsiteX3" fmla="*/ 1341120 w 1341120"/>
              <a:gd name="connsiteY3" fmla="*/ 1750423 h 1750423"/>
              <a:gd name="connsiteX4" fmla="*/ 1097280 w 1341120"/>
              <a:gd name="connsiteY4" fmla="*/ 8709 h 17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20" h="1750423">
                <a:moveTo>
                  <a:pt x="339634" y="0"/>
                </a:moveTo>
                <a:lnTo>
                  <a:pt x="0" y="888274"/>
                </a:lnTo>
                <a:lnTo>
                  <a:pt x="69669" y="1149532"/>
                </a:lnTo>
                <a:lnTo>
                  <a:pt x="1341120" y="1750423"/>
                </a:lnTo>
                <a:lnTo>
                  <a:pt x="1097280" y="8709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4610100" y="4292600"/>
            <a:ext cx="330200" cy="241300"/>
          </a:xfrm>
          <a:custGeom>
            <a:avLst/>
            <a:gdLst>
              <a:gd name="connsiteX0" fmla="*/ 31750 w 330200"/>
              <a:gd name="connsiteY0" fmla="*/ 0 h 241300"/>
              <a:gd name="connsiteX1" fmla="*/ 0 w 330200"/>
              <a:gd name="connsiteY1" fmla="*/ 88900 h 241300"/>
              <a:gd name="connsiteX2" fmla="*/ 330200 w 330200"/>
              <a:gd name="connsiteY2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241300">
                <a:moveTo>
                  <a:pt x="31750" y="0"/>
                </a:moveTo>
                <a:lnTo>
                  <a:pt x="0" y="88900"/>
                </a:lnTo>
                <a:lnTo>
                  <a:pt x="330200" y="24130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733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46752" y="2552337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지적의 의의</a:t>
              </a:r>
            </a:p>
          </p:txBody>
        </p:sp>
        <p:sp>
          <p:nvSpPr>
            <p:cNvPr id="4" name="모서리가 둥근 직사각형 3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5892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424" y="56042"/>
            <a:ext cx="44155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효과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616913"/>
            <a:ext cx="84239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정위치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등록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4" name="그림 13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1390" y="1011883"/>
            <a:ext cx="8452082" cy="6832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정확하고 바른 공간정보 제공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디지털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지적구축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066" y="1917352"/>
            <a:ext cx="6617302" cy="4680000"/>
          </a:xfrm>
          <a:prstGeom prst="rect">
            <a:avLst/>
          </a:prstGeom>
        </p:spPr>
      </p:pic>
      <p:sp>
        <p:nvSpPr>
          <p:cNvPr id="7" name="자유형 6"/>
          <p:cNvSpPr/>
          <p:nvPr/>
        </p:nvSpPr>
        <p:spPr>
          <a:xfrm>
            <a:off x="1611630" y="2072640"/>
            <a:ext cx="2882537" cy="2037806"/>
          </a:xfrm>
          <a:custGeom>
            <a:avLst/>
            <a:gdLst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757646 w 2882537"/>
              <a:gd name="connsiteY11" fmla="*/ 182880 h 2037806"/>
              <a:gd name="connsiteX12" fmla="*/ 792480 w 2882537"/>
              <a:gd name="connsiteY12" fmla="*/ 0 h 2037806"/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722812 w 2882537"/>
              <a:gd name="connsiteY11" fmla="*/ 182880 h 2037806"/>
              <a:gd name="connsiteX12" fmla="*/ 792480 w 2882537"/>
              <a:gd name="connsiteY12" fmla="*/ 0 h 2037806"/>
              <a:gd name="connsiteX0" fmla="*/ 1767840 w 2882537"/>
              <a:gd name="connsiteY0" fmla="*/ 0 h 2037806"/>
              <a:gd name="connsiteX1" fmla="*/ 1933303 w 2882537"/>
              <a:gd name="connsiteY1" fmla="*/ 513806 h 2037806"/>
              <a:gd name="connsiteX2" fmla="*/ 2812869 w 2882537"/>
              <a:gd name="connsiteY2" fmla="*/ 348343 h 2037806"/>
              <a:gd name="connsiteX3" fmla="*/ 2882537 w 2882537"/>
              <a:gd name="connsiteY3" fmla="*/ 1184366 h 2037806"/>
              <a:gd name="connsiteX4" fmla="*/ 2098766 w 2882537"/>
              <a:gd name="connsiteY4" fmla="*/ 1384663 h 2037806"/>
              <a:gd name="connsiteX5" fmla="*/ 1227909 w 2882537"/>
              <a:gd name="connsiteY5" fmla="*/ 2037806 h 2037806"/>
              <a:gd name="connsiteX6" fmla="*/ 1393371 w 2882537"/>
              <a:gd name="connsiteY6" fmla="*/ 870857 h 2037806"/>
              <a:gd name="connsiteX7" fmla="*/ 0 w 2882537"/>
              <a:gd name="connsiteY7" fmla="*/ 653143 h 2037806"/>
              <a:gd name="connsiteX8" fmla="*/ 17417 w 2882537"/>
              <a:gd name="connsiteY8" fmla="*/ 409303 h 2037806"/>
              <a:gd name="connsiteX9" fmla="*/ 470263 w 2882537"/>
              <a:gd name="connsiteY9" fmla="*/ 452846 h 2037806"/>
              <a:gd name="connsiteX10" fmla="*/ 548640 w 2882537"/>
              <a:gd name="connsiteY10" fmla="*/ 287383 h 2037806"/>
              <a:gd name="connsiteX11" fmla="*/ 684712 w 2882537"/>
              <a:gd name="connsiteY11" fmla="*/ 182880 h 2037806"/>
              <a:gd name="connsiteX12" fmla="*/ 792480 w 2882537"/>
              <a:gd name="connsiteY12" fmla="*/ 0 h 203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82537" h="2037806">
                <a:moveTo>
                  <a:pt x="1767840" y="0"/>
                </a:moveTo>
                <a:lnTo>
                  <a:pt x="1933303" y="513806"/>
                </a:lnTo>
                <a:lnTo>
                  <a:pt x="2812869" y="348343"/>
                </a:lnTo>
                <a:lnTo>
                  <a:pt x="2882537" y="1184366"/>
                </a:lnTo>
                <a:lnTo>
                  <a:pt x="2098766" y="1384663"/>
                </a:lnTo>
                <a:lnTo>
                  <a:pt x="1227909" y="2037806"/>
                </a:lnTo>
                <a:lnTo>
                  <a:pt x="1393371" y="870857"/>
                </a:lnTo>
                <a:lnTo>
                  <a:pt x="0" y="653143"/>
                </a:lnTo>
                <a:lnTo>
                  <a:pt x="17417" y="409303"/>
                </a:lnTo>
                <a:lnTo>
                  <a:pt x="470263" y="452846"/>
                </a:lnTo>
                <a:lnTo>
                  <a:pt x="548640" y="287383"/>
                </a:lnTo>
                <a:lnTo>
                  <a:pt x="684712" y="182880"/>
                </a:lnTo>
                <a:lnTo>
                  <a:pt x="792480" y="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3143250" y="3263900"/>
            <a:ext cx="1473200" cy="914400"/>
          </a:xfrm>
          <a:custGeom>
            <a:avLst/>
            <a:gdLst>
              <a:gd name="connsiteX0" fmla="*/ 1352550 w 1473200"/>
              <a:gd name="connsiteY0" fmla="*/ 0 h 914400"/>
              <a:gd name="connsiteX1" fmla="*/ 1473200 w 1473200"/>
              <a:gd name="connsiteY1" fmla="*/ 806450 h 914400"/>
              <a:gd name="connsiteX2" fmla="*/ 857250 w 1473200"/>
              <a:gd name="connsiteY2" fmla="*/ 850900 h 914400"/>
              <a:gd name="connsiteX3" fmla="*/ 241300 w 1473200"/>
              <a:gd name="connsiteY3" fmla="*/ 914400 h 914400"/>
              <a:gd name="connsiteX4" fmla="*/ 0 w 1473200"/>
              <a:gd name="connsiteY4" fmla="*/ 61595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3200" h="914400">
                <a:moveTo>
                  <a:pt x="1352550" y="0"/>
                </a:moveTo>
                <a:lnTo>
                  <a:pt x="1473200" y="806450"/>
                </a:lnTo>
                <a:lnTo>
                  <a:pt x="857250" y="850900"/>
                </a:lnTo>
                <a:lnTo>
                  <a:pt x="241300" y="914400"/>
                </a:lnTo>
                <a:lnTo>
                  <a:pt x="0" y="61595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4013200" y="4076700"/>
            <a:ext cx="654050" cy="730250"/>
          </a:xfrm>
          <a:custGeom>
            <a:avLst/>
            <a:gdLst>
              <a:gd name="connsiteX0" fmla="*/ 596900 w 654050"/>
              <a:gd name="connsiteY0" fmla="*/ 0 h 730250"/>
              <a:gd name="connsiteX1" fmla="*/ 654050 w 654050"/>
              <a:gd name="connsiteY1" fmla="*/ 685800 h 730250"/>
              <a:gd name="connsiteX2" fmla="*/ 25400 w 654050"/>
              <a:gd name="connsiteY2" fmla="*/ 730250 h 730250"/>
              <a:gd name="connsiteX3" fmla="*/ 0 w 654050"/>
              <a:gd name="connsiteY3" fmla="*/ 3810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50" h="730250">
                <a:moveTo>
                  <a:pt x="596900" y="0"/>
                </a:moveTo>
                <a:lnTo>
                  <a:pt x="654050" y="685800"/>
                </a:lnTo>
                <a:lnTo>
                  <a:pt x="25400" y="730250"/>
                </a:lnTo>
                <a:lnTo>
                  <a:pt x="0" y="3810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자유형 30"/>
          <p:cNvSpPr/>
          <p:nvPr/>
        </p:nvSpPr>
        <p:spPr>
          <a:xfrm>
            <a:off x="3371850" y="4184650"/>
            <a:ext cx="666750" cy="654050"/>
          </a:xfrm>
          <a:custGeom>
            <a:avLst/>
            <a:gdLst>
              <a:gd name="connsiteX0" fmla="*/ 666750 w 666750"/>
              <a:gd name="connsiteY0" fmla="*/ 615950 h 654050"/>
              <a:gd name="connsiteX1" fmla="*/ 234950 w 666750"/>
              <a:gd name="connsiteY1" fmla="*/ 654050 h 654050"/>
              <a:gd name="connsiteX2" fmla="*/ 31750 w 666750"/>
              <a:gd name="connsiteY2" fmla="*/ 539750 h 654050"/>
              <a:gd name="connsiteX3" fmla="*/ 0 w 666750"/>
              <a:gd name="connsiteY3" fmla="*/ 0 h 65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0" h="654050">
                <a:moveTo>
                  <a:pt x="666750" y="615950"/>
                </a:moveTo>
                <a:lnTo>
                  <a:pt x="234950" y="654050"/>
                </a:lnTo>
                <a:lnTo>
                  <a:pt x="31750" y="53975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4667250" y="2559050"/>
            <a:ext cx="1409700" cy="1536700"/>
          </a:xfrm>
          <a:custGeom>
            <a:avLst/>
            <a:gdLst>
              <a:gd name="connsiteX0" fmla="*/ 673100 w 1409700"/>
              <a:gd name="connsiteY0" fmla="*/ 76200 h 1536700"/>
              <a:gd name="connsiteX1" fmla="*/ 0 w 1409700"/>
              <a:gd name="connsiteY1" fmla="*/ 292100 h 1536700"/>
              <a:gd name="connsiteX2" fmla="*/ 152400 w 1409700"/>
              <a:gd name="connsiteY2" fmla="*/ 1536700 h 1536700"/>
              <a:gd name="connsiteX3" fmla="*/ 793750 w 1409700"/>
              <a:gd name="connsiteY3" fmla="*/ 1504950 h 1536700"/>
              <a:gd name="connsiteX4" fmla="*/ 1409700 w 1409700"/>
              <a:gd name="connsiteY4" fmla="*/ 1479550 h 1536700"/>
              <a:gd name="connsiteX5" fmla="*/ 1301750 w 1409700"/>
              <a:gd name="connsiteY5" fmla="*/ 742950 h 1536700"/>
              <a:gd name="connsiteX6" fmla="*/ 1238250 w 1409700"/>
              <a:gd name="connsiteY6" fmla="*/ 0 h 1536700"/>
              <a:gd name="connsiteX7" fmla="*/ 787400 w 1409700"/>
              <a:gd name="connsiteY7" fmla="*/ 25400 h 1536700"/>
              <a:gd name="connsiteX8" fmla="*/ 793750 w 1409700"/>
              <a:gd name="connsiteY8" fmla="*/ 38100 h 1536700"/>
              <a:gd name="connsiteX9" fmla="*/ 6350 w 1409700"/>
              <a:gd name="connsiteY9" fmla="*/ 292100 h 1536700"/>
              <a:gd name="connsiteX0" fmla="*/ 673100 w 1409700"/>
              <a:gd name="connsiteY0" fmla="*/ 76200 h 1536700"/>
              <a:gd name="connsiteX1" fmla="*/ 0 w 1409700"/>
              <a:gd name="connsiteY1" fmla="*/ 292100 h 1536700"/>
              <a:gd name="connsiteX2" fmla="*/ 152400 w 1409700"/>
              <a:gd name="connsiteY2" fmla="*/ 1536700 h 1536700"/>
              <a:gd name="connsiteX3" fmla="*/ 793750 w 1409700"/>
              <a:gd name="connsiteY3" fmla="*/ 1504950 h 1536700"/>
              <a:gd name="connsiteX4" fmla="*/ 1409700 w 1409700"/>
              <a:gd name="connsiteY4" fmla="*/ 1479550 h 1536700"/>
              <a:gd name="connsiteX5" fmla="*/ 1301750 w 1409700"/>
              <a:gd name="connsiteY5" fmla="*/ 742950 h 1536700"/>
              <a:gd name="connsiteX6" fmla="*/ 1238250 w 1409700"/>
              <a:gd name="connsiteY6" fmla="*/ 0 h 1536700"/>
              <a:gd name="connsiteX7" fmla="*/ 787400 w 1409700"/>
              <a:gd name="connsiteY7" fmla="*/ 25400 h 1536700"/>
              <a:gd name="connsiteX8" fmla="*/ 6350 w 1409700"/>
              <a:gd name="connsiteY8" fmla="*/ 292100 h 1536700"/>
              <a:gd name="connsiteX0" fmla="*/ 0 w 1409700"/>
              <a:gd name="connsiteY0" fmla="*/ 292100 h 1536700"/>
              <a:gd name="connsiteX1" fmla="*/ 152400 w 1409700"/>
              <a:gd name="connsiteY1" fmla="*/ 1536700 h 1536700"/>
              <a:gd name="connsiteX2" fmla="*/ 793750 w 1409700"/>
              <a:gd name="connsiteY2" fmla="*/ 1504950 h 1536700"/>
              <a:gd name="connsiteX3" fmla="*/ 1409700 w 1409700"/>
              <a:gd name="connsiteY3" fmla="*/ 1479550 h 1536700"/>
              <a:gd name="connsiteX4" fmla="*/ 1301750 w 1409700"/>
              <a:gd name="connsiteY4" fmla="*/ 742950 h 1536700"/>
              <a:gd name="connsiteX5" fmla="*/ 1238250 w 1409700"/>
              <a:gd name="connsiteY5" fmla="*/ 0 h 1536700"/>
              <a:gd name="connsiteX6" fmla="*/ 787400 w 1409700"/>
              <a:gd name="connsiteY6" fmla="*/ 25400 h 1536700"/>
              <a:gd name="connsiteX7" fmla="*/ 6350 w 1409700"/>
              <a:gd name="connsiteY7" fmla="*/ 2921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9700" h="1536700">
                <a:moveTo>
                  <a:pt x="0" y="292100"/>
                </a:moveTo>
                <a:lnTo>
                  <a:pt x="152400" y="1536700"/>
                </a:lnTo>
                <a:lnTo>
                  <a:pt x="793750" y="1504950"/>
                </a:lnTo>
                <a:lnTo>
                  <a:pt x="1409700" y="1479550"/>
                </a:lnTo>
                <a:lnTo>
                  <a:pt x="1301750" y="742950"/>
                </a:lnTo>
                <a:lnTo>
                  <a:pt x="1238250" y="0"/>
                </a:lnTo>
                <a:lnTo>
                  <a:pt x="787400" y="25400"/>
                </a:lnTo>
                <a:lnTo>
                  <a:pt x="6350" y="29210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5340350" y="2628900"/>
            <a:ext cx="127000" cy="1428750"/>
          </a:xfrm>
          <a:custGeom>
            <a:avLst/>
            <a:gdLst>
              <a:gd name="connsiteX0" fmla="*/ 0 w 127000"/>
              <a:gd name="connsiteY0" fmla="*/ 0 h 1428750"/>
              <a:gd name="connsiteX1" fmla="*/ 127000 w 127000"/>
              <a:gd name="connsiteY1" fmla="*/ 142875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000" h="1428750">
                <a:moveTo>
                  <a:pt x="0" y="0"/>
                </a:moveTo>
                <a:lnTo>
                  <a:pt x="127000" y="142875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>
            <a:off x="5403850" y="3295650"/>
            <a:ext cx="558800" cy="38100"/>
          </a:xfrm>
          <a:custGeom>
            <a:avLst/>
            <a:gdLst>
              <a:gd name="connsiteX0" fmla="*/ 558800 w 558800"/>
              <a:gd name="connsiteY0" fmla="*/ 0 h 38100"/>
              <a:gd name="connsiteX1" fmla="*/ 0 w 55880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8800" h="38100">
                <a:moveTo>
                  <a:pt x="558800" y="0"/>
                </a:moveTo>
                <a:lnTo>
                  <a:pt x="0" y="3810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자유형 34"/>
          <p:cNvSpPr/>
          <p:nvPr/>
        </p:nvSpPr>
        <p:spPr>
          <a:xfrm>
            <a:off x="4743450" y="3403600"/>
            <a:ext cx="666750" cy="38100"/>
          </a:xfrm>
          <a:custGeom>
            <a:avLst/>
            <a:gdLst>
              <a:gd name="connsiteX0" fmla="*/ 666750 w 666750"/>
              <a:gd name="connsiteY0" fmla="*/ 0 h 38100"/>
              <a:gd name="connsiteX1" fmla="*/ 0 w 6667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" h="38100">
                <a:moveTo>
                  <a:pt x="666750" y="0"/>
                </a:moveTo>
                <a:lnTo>
                  <a:pt x="0" y="3810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자유형 39"/>
          <p:cNvSpPr/>
          <p:nvPr/>
        </p:nvSpPr>
        <p:spPr>
          <a:xfrm>
            <a:off x="3835400" y="4902200"/>
            <a:ext cx="869950" cy="635000"/>
          </a:xfrm>
          <a:custGeom>
            <a:avLst/>
            <a:gdLst>
              <a:gd name="connsiteX0" fmla="*/ 819150 w 869950"/>
              <a:gd name="connsiteY0" fmla="*/ 0 h 635000"/>
              <a:gd name="connsiteX1" fmla="*/ 869950 w 869950"/>
              <a:gd name="connsiteY1" fmla="*/ 590550 h 635000"/>
              <a:gd name="connsiteX2" fmla="*/ 44450 w 869950"/>
              <a:gd name="connsiteY2" fmla="*/ 635000 h 635000"/>
              <a:gd name="connsiteX3" fmla="*/ 0 w 869950"/>
              <a:gd name="connsiteY3" fmla="*/ 57150 h 635000"/>
              <a:gd name="connsiteX4" fmla="*/ 819150 w 869950"/>
              <a:gd name="connsiteY4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9950" h="635000">
                <a:moveTo>
                  <a:pt x="819150" y="0"/>
                </a:moveTo>
                <a:lnTo>
                  <a:pt x="869950" y="590550"/>
                </a:lnTo>
                <a:lnTo>
                  <a:pt x="44450" y="635000"/>
                </a:lnTo>
                <a:lnTo>
                  <a:pt x="0" y="57150"/>
                </a:lnTo>
                <a:lnTo>
                  <a:pt x="81915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41" name="자유형 40"/>
          <p:cNvSpPr/>
          <p:nvPr/>
        </p:nvSpPr>
        <p:spPr>
          <a:xfrm>
            <a:off x="3879850" y="5492750"/>
            <a:ext cx="844550" cy="628650"/>
          </a:xfrm>
          <a:custGeom>
            <a:avLst/>
            <a:gdLst>
              <a:gd name="connsiteX0" fmla="*/ 819150 w 844550"/>
              <a:gd name="connsiteY0" fmla="*/ 0 h 628650"/>
              <a:gd name="connsiteX1" fmla="*/ 844550 w 844550"/>
              <a:gd name="connsiteY1" fmla="*/ 571500 h 628650"/>
              <a:gd name="connsiteX2" fmla="*/ 38100 w 844550"/>
              <a:gd name="connsiteY2" fmla="*/ 628650 h 628650"/>
              <a:gd name="connsiteX3" fmla="*/ 0 w 844550"/>
              <a:gd name="connsiteY3" fmla="*/ 5080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4550" h="628650">
                <a:moveTo>
                  <a:pt x="819150" y="0"/>
                </a:moveTo>
                <a:lnTo>
                  <a:pt x="844550" y="571500"/>
                </a:lnTo>
                <a:lnTo>
                  <a:pt x="38100" y="628650"/>
                </a:lnTo>
                <a:lnTo>
                  <a:pt x="0" y="5080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자유형 41"/>
          <p:cNvSpPr/>
          <p:nvPr/>
        </p:nvSpPr>
        <p:spPr>
          <a:xfrm>
            <a:off x="4826000" y="4235450"/>
            <a:ext cx="781050" cy="692150"/>
          </a:xfrm>
          <a:custGeom>
            <a:avLst/>
            <a:gdLst>
              <a:gd name="connsiteX0" fmla="*/ 711200 w 781050"/>
              <a:gd name="connsiteY0" fmla="*/ 0 h 692150"/>
              <a:gd name="connsiteX1" fmla="*/ 0 w 781050"/>
              <a:gd name="connsiteY1" fmla="*/ 19050 h 692150"/>
              <a:gd name="connsiteX2" fmla="*/ 50800 w 781050"/>
              <a:gd name="connsiteY2" fmla="*/ 692150 h 692150"/>
              <a:gd name="connsiteX3" fmla="*/ 781050 w 781050"/>
              <a:gd name="connsiteY3" fmla="*/ 635000 h 692150"/>
              <a:gd name="connsiteX4" fmla="*/ 711200 w 781050"/>
              <a:gd name="connsiteY4" fmla="*/ 0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50" h="692150">
                <a:moveTo>
                  <a:pt x="711200" y="0"/>
                </a:moveTo>
                <a:lnTo>
                  <a:pt x="0" y="19050"/>
                </a:lnTo>
                <a:lnTo>
                  <a:pt x="50800" y="692150"/>
                </a:lnTo>
                <a:lnTo>
                  <a:pt x="781050" y="635000"/>
                </a:lnTo>
                <a:lnTo>
                  <a:pt x="71120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43" name="자유형 42"/>
          <p:cNvSpPr/>
          <p:nvPr/>
        </p:nvSpPr>
        <p:spPr>
          <a:xfrm>
            <a:off x="5543550" y="4197350"/>
            <a:ext cx="1219200" cy="679450"/>
          </a:xfrm>
          <a:custGeom>
            <a:avLst/>
            <a:gdLst>
              <a:gd name="connsiteX0" fmla="*/ 0 w 1219200"/>
              <a:gd name="connsiteY0" fmla="*/ 31750 h 679450"/>
              <a:gd name="connsiteX1" fmla="*/ 1219200 w 1219200"/>
              <a:gd name="connsiteY1" fmla="*/ 0 h 679450"/>
              <a:gd name="connsiteX2" fmla="*/ 736600 w 1219200"/>
              <a:gd name="connsiteY2" fmla="*/ 342900 h 679450"/>
              <a:gd name="connsiteX3" fmla="*/ 552450 w 1219200"/>
              <a:gd name="connsiteY3" fmla="*/ 654050 h 679450"/>
              <a:gd name="connsiteX4" fmla="*/ 463550 w 1219200"/>
              <a:gd name="connsiteY4" fmla="*/ 673100 h 679450"/>
              <a:gd name="connsiteX5" fmla="*/ 69850 w 1219200"/>
              <a:gd name="connsiteY5" fmla="*/ 67945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" h="679450">
                <a:moveTo>
                  <a:pt x="0" y="31750"/>
                </a:moveTo>
                <a:lnTo>
                  <a:pt x="1219200" y="0"/>
                </a:lnTo>
                <a:lnTo>
                  <a:pt x="736600" y="342900"/>
                </a:lnTo>
                <a:lnTo>
                  <a:pt x="552450" y="654050"/>
                </a:lnTo>
                <a:lnTo>
                  <a:pt x="463550" y="673100"/>
                </a:lnTo>
                <a:lnTo>
                  <a:pt x="69850" y="67945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자유형 43"/>
          <p:cNvSpPr/>
          <p:nvPr/>
        </p:nvSpPr>
        <p:spPr>
          <a:xfrm>
            <a:off x="4889500" y="4857750"/>
            <a:ext cx="1212850" cy="768350"/>
          </a:xfrm>
          <a:custGeom>
            <a:avLst/>
            <a:gdLst>
              <a:gd name="connsiteX0" fmla="*/ 0 w 1212850"/>
              <a:gd name="connsiteY0" fmla="*/ 76200 h 768350"/>
              <a:gd name="connsiteX1" fmla="*/ 44450 w 1212850"/>
              <a:gd name="connsiteY1" fmla="*/ 768350 h 768350"/>
              <a:gd name="connsiteX2" fmla="*/ 749300 w 1212850"/>
              <a:gd name="connsiteY2" fmla="*/ 749300 h 768350"/>
              <a:gd name="connsiteX3" fmla="*/ 704850 w 1212850"/>
              <a:gd name="connsiteY3" fmla="*/ 622300 h 768350"/>
              <a:gd name="connsiteX4" fmla="*/ 711200 w 1212850"/>
              <a:gd name="connsiteY4" fmla="*/ 228600 h 768350"/>
              <a:gd name="connsiteX5" fmla="*/ 1212850 w 1212850"/>
              <a:gd name="connsiteY5" fmla="*/ 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2850" h="768350">
                <a:moveTo>
                  <a:pt x="0" y="76200"/>
                </a:moveTo>
                <a:lnTo>
                  <a:pt x="44450" y="768350"/>
                </a:lnTo>
                <a:lnTo>
                  <a:pt x="749300" y="749300"/>
                </a:lnTo>
                <a:lnTo>
                  <a:pt x="704850" y="622300"/>
                </a:lnTo>
                <a:lnTo>
                  <a:pt x="711200" y="228600"/>
                </a:lnTo>
                <a:lnTo>
                  <a:pt x="1212850" y="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자유형 44"/>
          <p:cNvSpPr/>
          <p:nvPr/>
        </p:nvSpPr>
        <p:spPr>
          <a:xfrm>
            <a:off x="5492750" y="5600700"/>
            <a:ext cx="107950" cy="869950"/>
          </a:xfrm>
          <a:custGeom>
            <a:avLst/>
            <a:gdLst>
              <a:gd name="connsiteX0" fmla="*/ 107950 w 107950"/>
              <a:gd name="connsiteY0" fmla="*/ 0 h 869950"/>
              <a:gd name="connsiteX1" fmla="*/ 50800 w 107950"/>
              <a:gd name="connsiteY1" fmla="*/ 787400 h 869950"/>
              <a:gd name="connsiteX2" fmla="*/ 0 w 107950"/>
              <a:gd name="connsiteY2" fmla="*/ 869950 h 86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950" h="869950">
                <a:moveTo>
                  <a:pt x="107950" y="0"/>
                </a:moveTo>
                <a:lnTo>
                  <a:pt x="50800" y="787400"/>
                </a:lnTo>
                <a:lnTo>
                  <a:pt x="0" y="86995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자유형 45"/>
          <p:cNvSpPr/>
          <p:nvPr/>
        </p:nvSpPr>
        <p:spPr>
          <a:xfrm>
            <a:off x="4933950" y="5638800"/>
            <a:ext cx="387350" cy="819150"/>
          </a:xfrm>
          <a:custGeom>
            <a:avLst/>
            <a:gdLst>
              <a:gd name="connsiteX0" fmla="*/ 0 w 387350"/>
              <a:gd name="connsiteY0" fmla="*/ 0 h 819150"/>
              <a:gd name="connsiteX1" fmla="*/ 19050 w 387350"/>
              <a:gd name="connsiteY1" fmla="*/ 577850 h 819150"/>
              <a:gd name="connsiteX2" fmla="*/ 171450 w 387350"/>
              <a:gd name="connsiteY2" fmla="*/ 603250 h 819150"/>
              <a:gd name="connsiteX3" fmla="*/ 387350 w 387350"/>
              <a:gd name="connsiteY3" fmla="*/ 819150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350" h="819150">
                <a:moveTo>
                  <a:pt x="0" y="0"/>
                </a:moveTo>
                <a:lnTo>
                  <a:pt x="19050" y="577850"/>
                </a:lnTo>
                <a:lnTo>
                  <a:pt x="171450" y="603250"/>
                </a:lnTo>
                <a:lnTo>
                  <a:pt x="387350" y="819150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63284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\\Mk-secondpc\2011 우리디자인 써버\진행프로젝트\닥터pt\psd\마스터.png"/>
          <p:cNvPicPr>
            <a:picLocks noChangeAspect="1" noChangeArrowheads="1"/>
          </p:cNvPicPr>
          <p:nvPr/>
        </p:nvPicPr>
        <p:blipFill>
          <a:blip r:embed="rId3" cstate="print"/>
          <a:srcRect l="67326" b="88853"/>
          <a:stretch>
            <a:fillRect/>
          </a:stretch>
        </p:blipFill>
        <p:spPr bwMode="auto">
          <a:xfrm>
            <a:off x="6156176" y="283"/>
            <a:ext cx="2987446" cy="764421"/>
          </a:xfrm>
          <a:prstGeom prst="rect">
            <a:avLst/>
          </a:prstGeom>
          <a:noFill/>
        </p:spPr>
      </p:pic>
      <p:sp>
        <p:nvSpPr>
          <p:cNvPr id="13" name="직사각형 12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424" y="56042"/>
            <a:ext cx="5135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2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지적재조사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효과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616913"/>
            <a:ext cx="842392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지적재조사의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효과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2" name="그림 11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1390" y="790123"/>
            <a:ext cx="114300" cy="1143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/>
          <a:srcRect l="7476" t="17802" r="75200" b="26200"/>
          <a:stretch/>
        </p:blipFill>
        <p:spPr>
          <a:xfrm>
            <a:off x="372460" y="2060848"/>
            <a:ext cx="1459109" cy="26529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5"/>
          <a:srcRect l="48190" t="19928" r="35272" b="26873"/>
          <a:stretch/>
        </p:blipFill>
        <p:spPr>
          <a:xfrm>
            <a:off x="4259333" y="2193493"/>
            <a:ext cx="1392787" cy="2520281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5"/>
          <a:srcRect l="27950" t="19175" r="54725" b="26226"/>
          <a:stretch/>
        </p:blipFill>
        <p:spPr>
          <a:xfrm>
            <a:off x="2309865" y="2127170"/>
            <a:ext cx="1459109" cy="2586604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5"/>
          <a:srcRect l="67346" t="21000" r="14595" b="26744"/>
          <a:stretch/>
        </p:blipFill>
        <p:spPr>
          <a:xfrm>
            <a:off x="5900744" y="972417"/>
            <a:ext cx="2703704" cy="44007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5576" y="5021487"/>
            <a:ext cx="8452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디지털시대에 맞는 새로운 한국형 스마트 지적 완성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디지털 지적을 통한 시민 재산권 보호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 이용가치 상승 및 토지 활용도 증가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정확한 토지정보 제공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대한민국의 미래 경쟁력 확보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5" name="오른쪽 화살표 4"/>
          <p:cNvSpPr/>
          <p:nvPr/>
        </p:nvSpPr>
        <p:spPr>
          <a:xfrm>
            <a:off x="1861456" y="3584061"/>
            <a:ext cx="478296" cy="36004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20" name="오른쪽 화살표 19"/>
          <p:cNvSpPr/>
          <p:nvPr/>
        </p:nvSpPr>
        <p:spPr>
          <a:xfrm>
            <a:off x="3794199" y="3556441"/>
            <a:ext cx="478296" cy="36004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21" name="오른쪽 화살표 20"/>
          <p:cNvSpPr/>
          <p:nvPr/>
        </p:nvSpPr>
        <p:spPr>
          <a:xfrm>
            <a:off x="5598145" y="3591888"/>
            <a:ext cx="478296" cy="36004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23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7" name="Picture 3" descr="\\Mk-secondpc\2011 우리디자인 써버\진행프로젝트\닥터pt\psd\1.png"/>
          <p:cNvPicPr>
            <a:picLocks noChangeAspect="1" noChangeArrowheads="1"/>
          </p:cNvPicPr>
          <p:nvPr/>
        </p:nvPicPr>
        <p:blipFill>
          <a:blip r:embed="rId4" cstate="print"/>
          <a:srcRect t="36527"/>
          <a:stretch>
            <a:fillRect/>
          </a:stretch>
        </p:blipFill>
        <p:spPr bwMode="auto">
          <a:xfrm>
            <a:off x="755" y="2505358"/>
            <a:ext cx="9143245" cy="4352642"/>
          </a:xfrm>
          <a:prstGeom prst="rect">
            <a:avLst/>
          </a:prstGeom>
          <a:noFill/>
        </p:spPr>
      </p:pic>
      <p:pic>
        <p:nvPicPr>
          <p:cNvPr id="62468" name="Picture 4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5" cstate="print"/>
          <a:srcRect l="13747" t="21387" r="13434" b="64445"/>
          <a:stretch>
            <a:fillRect/>
          </a:stretch>
        </p:blipFill>
        <p:spPr bwMode="auto">
          <a:xfrm>
            <a:off x="1257300" y="1466850"/>
            <a:ext cx="6657975" cy="971550"/>
          </a:xfrm>
          <a:prstGeom prst="rect">
            <a:avLst/>
          </a:prstGeom>
          <a:noFill/>
        </p:spPr>
      </p:pic>
      <p:pic>
        <p:nvPicPr>
          <p:cNvPr id="7" name="Picture 4" descr="\\Mk-secondpc\2011 우리디자인 써버\진행프로젝트\닥터pt\psd\3.png"/>
          <p:cNvPicPr>
            <a:picLocks noChangeAspect="1" noChangeArrowheads="1"/>
          </p:cNvPicPr>
          <p:nvPr/>
        </p:nvPicPr>
        <p:blipFill>
          <a:blip r:embed="rId5" cstate="print"/>
          <a:srcRect l="26456" t="35972" r="25727" b="46249"/>
          <a:stretch>
            <a:fillRect/>
          </a:stretch>
        </p:blipFill>
        <p:spPr bwMode="auto">
          <a:xfrm>
            <a:off x="2419350" y="2466975"/>
            <a:ext cx="4371975" cy="1219200"/>
          </a:xfrm>
          <a:prstGeom prst="rect">
            <a:avLst/>
          </a:prstGeom>
          <a:noFill/>
        </p:spPr>
      </p:pic>
      <p:pic>
        <p:nvPicPr>
          <p:cNvPr id="62469" name="Picture 5" descr="\\Mk-secondpc\2011 우리디자인 써버\진행프로젝트\닥터pt\psd\4.png"/>
          <p:cNvPicPr>
            <a:picLocks noChangeAspect="1" noChangeArrowheads="1"/>
          </p:cNvPicPr>
          <p:nvPr/>
        </p:nvPicPr>
        <p:blipFill>
          <a:blip r:embed="rId6" cstate="print"/>
          <a:srcRect l="68752" t="22637" b="53056"/>
          <a:stretch>
            <a:fillRect/>
          </a:stretch>
        </p:blipFill>
        <p:spPr bwMode="auto">
          <a:xfrm>
            <a:off x="6286500" y="1552575"/>
            <a:ext cx="2857122" cy="1666875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2915816" y="5445225"/>
            <a:ext cx="33123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군산시 </a:t>
            </a:r>
            <a:r>
              <a:rPr lang="ko-KR" altLang="en-US" sz="2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토지정보과</a:t>
            </a:r>
            <a:endParaRPr lang="ko-KR" altLang="en-US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6062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080" y="548968"/>
            <a:ext cx="8423920" cy="4431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지적정보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3" name="그림 12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725323"/>
            <a:ext cx="114300" cy="1143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지적의 의의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5767" y="3131676"/>
            <a:ext cx="8175004" cy="369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Tahoma" pitchFamily="34" charset="0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Tahoma" pitchFamily="34" charset="0"/>
              </a:rPr>
              <a:t>지적의 기능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Tahoma" pitchFamily="34" charset="0"/>
            </a:endParaRPr>
          </a:p>
        </p:txBody>
      </p:sp>
      <p:pic>
        <p:nvPicPr>
          <p:cNvPr id="15" name="그림 14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256642"/>
            <a:ext cx="114300" cy="1143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5786" y="1047185"/>
            <a:ext cx="8460432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토지의 소재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지번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지목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면적 등 모든 정보를 기록해 놓은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땅의 주민등록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2774" y="1626632"/>
            <a:ext cx="8423920" cy="4431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지적의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역활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8480" y="2124849"/>
            <a:ext cx="8460432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국토를 효율적으로 개발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활용하고</a:t>
            </a:r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토지 거래의 기준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25" name="그림 24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774" y="1820429"/>
            <a:ext cx="114300" cy="1143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8480" y="2450071"/>
            <a:ext cx="8460432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토지에 부과하는 세금의 기준이 되는 등 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국민생활의 필수적인 기초자료</a:t>
            </a:r>
            <a:endParaRPr lang="en-US" altLang="ko-KR" sz="16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rcRect l="13775" t="34951" r="26375" b="24039"/>
          <a:stretch/>
        </p:blipFill>
        <p:spPr>
          <a:xfrm>
            <a:off x="1547664" y="3861048"/>
            <a:ext cx="603874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34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6062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080" y="548968"/>
            <a:ext cx="8423920" cy="4431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지적도의 변천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3" name="그림 12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725323"/>
            <a:ext cx="114300" cy="1143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지적의 의의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58" b="19327"/>
          <a:stretch/>
        </p:blipFill>
        <p:spPr bwMode="auto">
          <a:xfrm>
            <a:off x="0" y="1412776"/>
            <a:ext cx="914400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53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8398" r="5251" b="5784"/>
          <a:stretch/>
        </p:blipFill>
        <p:spPr bwMode="auto">
          <a:xfrm>
            <a:off x="359532" y="809712"/>
            <a:ext cx="8424936" cy="586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85786" y="6062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064" y="980728"/>
            <a:ext cx="3203848" cy="5078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측량기술의 발전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3" name="그림 12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157083"/>
            <a:ext cx="114300" cy="1143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지적의 의의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465" y="5589240"/>
            <a:ext cx="3203848" cy="5078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지적단위의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변화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4" name="그림 13" descr="회색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953" y="5765595"/>
            <a:ext cx="1143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60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956389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7002" y="764704"/>
            <a:ext cx="8423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100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여년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전 일제가 토지수탈 목적으로 만들어진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종이지적도면을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현재까지 사용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pic>
        <p:nvPicPr>
          <p:cNvPr id="13" name="그림 12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642" y="1075490"/>
            <a:ext cx="114300" cy="114300"/>
          </a:xfrm>
          <a:prstGeom prst="rect">
            <a:avLst/>
          </a:prstGeom>
        </p:spPr>
      </p:pic>
      <p:pic>
        <p:nvPicPr>
          <p:cNvPr id="16" name="그림 15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642" y="2853624"/>
            <a:ext cx="114300" cy="114300"/>
          </a:xfrm>
          <a:prstGeom prst="rect">
            <a:avLst/>
          </a:prstGeom>
        </p:spPr>
      </p:pic>
      <p:pic>
        <p:nvPicPr>
          <p:cNvPr id="20" name="그림 19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642" y="1629488"/>
            <a:ext cx="114300" cy="114300"/>
          </a:xfrm>
          <a:prstGeom prst="rect">
            <a:avLst/>
          </a:prstGeom>
        </p:spPr>
      </p:pic>
      <p:pic>
        <p:nvPicPr>
          <p:cNvPr id="21" name="그림 20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271990"/>
            <a:ext cx="114300" cy="1143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지적의 의의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l="37023" t="43000" r="39783" b="36001"/>
          <a:stretch/>
        </p:blipFill>
        <p:spPr>
          <a:xfrm>
            <a:off x="827583" y="3851469"/>
            <a:ext cx="4176465" cy="245725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1"/>
          <a:stretch/>
        </p:blipFill>
        <p:spPr>
          <a:xfrm rot="16200000">
            <a:off x="5522177" y="3595108"/>
            <a:ext cx="2492133" cy="29523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02363" y="6402814"/>
            <a:ext cx="2781605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1910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년 토지조사 당시 모습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0795" y="6402814"/>
            <a:ext cx="2781605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훼손된 지적도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7002" y="1340768"/>
            <a:ext cx="8423920" cy="547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미흡한 측량장비와 기술로 방대한 사업을 진행해 정밀도와 정확도 떨어짐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7002" y="2707180"/>
            <a:ext cx="8423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다양한 지적도면 축척 </a:t>
            </a: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7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종류</a:t>
            </a:r>
            <a:r>
              <a:rPr lang="en-US" altLang="ko-KR" sz="12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(1/500, 1/600, 1/1000, 1/1200, 1/2400, 1/3000, 1/6000)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로 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지적측량의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정확도 한계 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7002" y="1988840"/>
            <a:ext cx="8423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지적도가 종이로 제작되어 마모</a:t>
            </a: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훼손</a:t>
            </a: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변형으로 면적산출 오차발생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6934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99825" y="643863"/>
            <a:ext cx="3203848" cy="4431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지적불부합지</a:t>
            </a:r>
            <a:r>
              <a:rPr lang="ko-KR" altLang="en-US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대표 유형</a:t>
            </a:r>
            <a:endParaRPr lang="en-US" altLang="ko-KR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0" y="190915"/>
            <a:ext cx="9144000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57566" y="116632"/>
            <a:ext cx="5134514" cy="36458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424" y="56042"/>
            <a:ext cx="3623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2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지적의 의의</a:t>
            </a:r>
            <a:endParaRPr lang="ko-KR" altLang="en-US" sz="2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6" name="그림 15" descr="회색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51178"/>
            <a:ext cx="114300" cy="11430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l="14175" t="26209" r="26763" b="14992"/>
          <a:stretch/>
        </p:blipFill>
        <p:spPr>
          <a:xfrm>
            <a:off x="216684" y="1934114"/>
            <a:ext cx="8712968" cy="48792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83568" y="1124744"/>
            <a:ext cx="8460432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토지분쟁 및 재산권 행사 제한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  <a:p>
            <a:pPr>
              <a:buFontTx/>
              <a:buChar char="-"/>
            </a:pPr>
            <a:r>
              <a:rPr lang="en-US" altLang="ko-KR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아날로그 방식으로 공간정보 분야 </a:t>
            </a:r>
            <a:r>
              <a:rPr lang="ko-KR" alt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융복합</a:t>
            </a:r>
            <a:r>
              <a:rPr lang="ko-KR" alt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Arial Unicode MS" pitchFamily="50" charset="-127"/>
              </a:rPr>
              <a:t> 어려움</a:t>
            </a:r>
            <a:endParaRPr lang="en-US" altLang="ko-KR" sz="1600" dirty="0" smtClean="0">
              <a:solidFill>
                <a:schemeClr val="bg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392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46752" y="2552337"/>
            <a:ext cx="5450495" cy="732201"/>
            <a:chOff x="3424237" y="1628800"/>
            <a:chExt cx="5450495" cy="732201"/>
          </a:xfrm>
        </p:grpSpPr>
        <p:sp>
          <p:nvSpPr>
            <p:cNvPr id="3" name="대각선 방향의 모서리가 둥근 사각형 2"/>
            <p:cNvSpPr/>
            <p:nvPr/>
          </p:nvSpPr>
          <p:spPr>
            <a:xfrm>
              <a:off x="4139952" y="1628800"/>
              <a:ext cx="4734780" cy="666750"/>
            </a:xfrm>
            <a:prstGeom prst="round2Diag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  </a:t>
              </a:r>
              <a:r>
                <a:rPr lang="ko-KR" altLang="en-US" sz="3000" dirty="0" err="1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지적재조사</a:t>
              </a:r>
              <a:r>
                <a:rPr lang="ko-KR" altLang="en-US" sz="30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사업</a:t>
              </a:r>
            </a:p>
          </p:txBody>
        </p:sp>
        <p:sp>
          <p:nvSpPr>
            <p:cNvPr id="4" name="모서리가 둥근 직사각형 3"/>
            <p:cNvSpPr/>
            <p:nvPr/>
          </p:nvSpPr>
          <p:spPr>
            <a:xfrm>
              <a:off x="3424237" y="1650087"/>
              <a:ext cx="1147763" cy="71091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0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  <a:endParaRPr lang="ko-KR" altLang="en-US" sz="30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214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광선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7899</TotalTime>
  <Words>1997</Words>
  <Application>Microsoft Office PowerPoint</Application>
  <PresentationFormat>화면 슬라이드 쇼(4:3)</PresentationFormat>
  <Paragraphs>234</Paragraphs>
  <Slides>32</Slides>
  <Notes>32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32</vt:i4>
      </vt:variant>
    </vt:vector>
  </HeadingPairs>
  <TitlesOfParts>
    <vt:vector size="48" baseType="lpstr">
      <vt:lpstr>Arial Unicode MS</vt:lpstr>
      <vt:lpstr>HY견고딕</vt:lpstr>
      <vt:lpstr>HY견명조</vt:lpstr>
      <vt:lpstr>HY그래픽</vt:lpstr>
      <vt:lpstr>HY울릉도B</vt:lpstr>
      <vt:lpstr>HY중고딕</vt:lpstr>
      <vt:lpstr>HY헤드라인M</vt:lpstr>
      <vt:lpstr>굴림</vt:lpstr>
      <vt:lpstr>맑은 고딕</vt:lpstr>
      <vt:lpstr>산돌고딕B</vt:lpstr>
      <vt:lpstr>Arial</vt:lpstr>
      <vt:lpstr>Tahoma</vt:lpstr>
      <vt:lpstr>Wingdings 2</vt:lpstr>
      <vt:lpstr>1_Office 테마</vt:lpstr>
      <vt:lpstr>2_Office 테마</vt:lpstr>
      <vt:lpstr>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USER</cp:lastModifiedBy>
  <cp:revision>573</cp:revision>
  <cp:lastPrinted>2020-01-08T02:27:39Z</cp:lastPrinted>
  <dcterms:created xsi:type="dcterms:W3CDTF">2006-10-05T04:04:58Z</dcterms:created>
  <dcterms:modified xsi:type="dcterms:W3CDTF">2021-02-03T04:28:57Z</dcterms:modified>
</cp:coreProperties>
</file>