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3"/>
  </p:handout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6" r:id="rId19"/>
    <p:sldId id="278" r:id="rId20"/>
    <p:sldId id="289" r:id="rId21"/>
    <p:sldId id="315" r:id="rId22"/>
    <p:sldId id="290" r:id="rId23"/>
    <p:sldId id="291" r:id="rId24"/>
    <p:sldId id="292" r:id="rId25"/>
    <p:sldId id="293" r:id="rId26"/>
    <p:sldId id="294" r:id="rId27"/>
    <p:sldId id="295" r:id="rId28"/>
    <p:sldId id="316" r:id="rId29"/>
    <p:sldId id="317" r:id="rId30"/>
    <p:sldId id="279" r:id="rId31"/>
    <p:sldId id="296" r:id="rId32"/>
    <p:sldId id="311" r:id="rId33"/>
    <p:sldId id="312" r:id="rId34"/>
    <p:sldId id="313" r:id="rId35"/>
    <p:sldId id="314" r:id="rId36"/>
    <p:sldId id="281" r:id="rId37"/>
    <p:sldId id="282" r:id="rId38"/>
    <p:sldId id="297" r:id="rId39"/>
    <p:sldId id="298" r:id="rId40"/>
    <p:sldId id="299" r:id="rId41"/>
    <p:sldId id="300" r:id="rId42"/>
    <p:sldId id="319" r:id="rId43"/>
    <p:sldId id="288" r:id="rId44"/>
    <p:sldId id="302" r:id="rId45"/>
    <p:sldId id="310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8" r:id="rId54"/>
    <p:sldId id="283" r:id="rId55"/>
    <p:sldId id="280" r:id="rId56"/>
    <p:sldId id="284" r:id="rId57"/>
    <p:sldId id="285" r:id="rId58"/>
    <p:sldId id="286" r:id="rId59"/>
    <p:sldId id="287" r:id="rId60"/>
    <p:sldId id="274" r:id="rId61"/>
    <p:sldId id="275" r:id="rId62"/>
  </p:sldIdLst>
  <p:sldSz cx="12192000" cy="6858000"/>
  <p:notesSz cx="6858000" cy="968692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3332"/>
    <a:srgbClr val="BF2F2F"/>
    <a:srgbClr val="CD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-16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73851-23E7-46AD-BDC8-A32500BBC7C3}" type="datetimeFigureOut">
              <a:rPr lang="ko-KR" altLang="en-US" smtClean="0"/>
              <a:t>2018-10-12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201150"/>
            <a:ext cx="2971800" cy="4841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9201150"/>
            <a:ext cx="2971800" cy="4841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00E2FB-1145-4EE1-BFF1-F9AD1A960A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08443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CDA99-06F2-4B17-B160-884311C63F0A}" type="datetimeFigureOut">
              <a:rPr lang="ko-KR" altLang="en-US"/>
              <a:pPr>
                <a:defRPr/>
              </a:pPr>
              <a:t>2018-10-12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89576-69C9-44AB-B4F9-537C15F58DE0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7455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DD449-C870-443D-A735-32613ABCC206}" type="datetimeFigureOut">
              <a:rPr lang="ko-KR" altLang="en-US"/>
              <a:pPr>
                <a:defRPr/>
              </a:pPr>
              <a:t>2018-10-12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50BC3-48C7-441D-9FDF-4D3279E7329A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6485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29A2-16FC-4283-9D10-D4AA21453BB9}" type="datetimeFigureOut">
              <a:rPr lang="ko-KR" altLang="en-US"/>
              <a:pPr>
                <a:defRPr/>
              </a:pPr>
              <a:t>2018-10-12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520DA-D05E-4712-97CB-5B8316EC8BCC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6164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44523-023C-465D-9E1D-2639B7FDD68D}" type="datetimeFigureOut">
              <a:rPr lang="ko-KR" altLang="en-US"/>
              <a:pPr>
                <a:defRPr/>
              </a:pPr>
              <a:t>2018-10-12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BC5D7-F78E-41BA-B5DC-39E22ACE560E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9963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6DB63-A70D-4612-9091-CD60DDF2C4CB}" type="datetimeFigureOut">
              <a:rPr lang="ko-KR" altLang="en-US"/>
              <a:pPr>
                <a:defRPr/>
              </a:pPr>
              <a:t>2018-10-12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88882-535F-4A1D-B713-74BB488BAF8A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4903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F6C24-0FB2-4B4A-8D9D-4E16B7540670}" type="datetimeFigureOut">
              <a:rPr lang="ko-KR" altLang="en-US"/>
              <a:pPr>
                <a:defRPr/>
              </a:pPr>
              <a:t>2018-10-12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764A8D-4086-4B57-A1DB-3BCBAC942D0A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6373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12FEE-E143-4A12-9099-C143C7633AFD}" type="datetimeFigureOut">
              <a:rPr lang="ko-KR" altLang="en-US"/>
              <a:pPr>
                <a:defRPr/>
              </a:pPr>
              <a:t>2018-10-12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8776B0-EDAC-4E56-96CF-33E39ED426C9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7419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41B03-0616-43E2-AA66-8D05A5CE2CE4}" type="datetimeFigureOut">
              <a:rPr lang="ko-KR" altLang="en-US"/>
              <a:pPr>
                <a:defRPr/>
              </a:pPr>
              <a:t>2018-10-12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468BFF-42D2-4E6A-BF40-A110702FA3FA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7178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05A42-8028-4AB0-8294-FCCE9203E78A}" type="datetimeFigureOut">
              <a:rPr lang="ko-KR" altLang="en-US"/>
              <a:pPr>
                <a:defRPr/>
              </a:pPr>
              <a:t>2018-10-12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65E921-BF04-466F-A980-EA9E7CAC8B0B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1427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E23B3-C020-439F-8E8C-F7056810D575}" type="datetimeFigureOut">
              <a:rPr lang="ko-KR" altLang="en-US"/>
              <a:pPr>
                <a:defRPr/>
              </a:pPr>
              <a:t>2018-10-12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E2D0E5-B7D9-4CBC-B7FC-C4A533E89FAE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3602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781DA-40EE-43DE-81AC-28A5FFE3A662}" type="datetimeFigureOut">
              <a:rPr lang="ko-KR" altLang="en-US"/>
              <a:pPr>
                <a:defRPr/>
              </a:pPr>
              <a:t>2018-10-12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37AED-325C-4547-A642-5054F1ABE491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1016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0BAA604-A0DC-4984-A088-40FCEB407FCA}" type="datetimeFigureOut">
              <a:rPr lang="ko-KR" altLang="en-US"/>
              <a:pPr>
                <a:defRPr/>
              </a:pPr>
              <a:t>2018-10-12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A7EFFDB-5DD3-4C1D-983B-DB0C586D7BFC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228600" indent="-228600" algn="l" rtl="0" eaLnBrk="1" fontAlgn="base" latinLnBrk="1" hangingPunct="1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latinLnBrk="1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.pn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image" Target="../media/image58.emf"/><Relationship Id="rId7" Type="http://schemas.openxmlformats.org/officeDocument/2006/relationships/image" Target="../media/image62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emf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emf"/><Relationship Id="rId3" Type="http://schemas.openxmlformats.org/officeDocument/2006/relationships/image" Target="../media/image65.jpeg"/><Relationship Id="rId7" Type="http://schemas.openxmlformats.org/officeDocument/2006/relationships/image" Target="../media/image59.emf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emf"/><Relationship Id="rId5" Type="http://schemas.openxmlformats.org/officeDocument/2006/relationships/image" Target="../media/image67.emf"/><Relationship Id="rId10" Type="http://schemas.openxmlformats.org/officeDocument/2006/relationships/image" Target="../media/image2.png"/><Relationship Id="rId4" Type="http://schemas.openxmlformats.org/officeDocument/2006/relationships/image" Target="../media/image66.emf"/><Relationship Id="rId9" Type="http://schemas.openxmlformats.org/officeDocument/2006/relationships/image" Target="../media/image69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0.emf"/><Relationship Id="rId4" Type="http://schemas.openxmlformats.org/officeDocument/2006/relationships/image" Target="../media/image7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5.emf"/><Relationship Id="rId4" Type="http://schemas.openxmlformats.org/officeDocument/2006/relationships/image" Target="../media/image61.e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77.emf"/><Relationship Id="rId7" Type="http://schemas.openxmlformats.org/officeDocument/2006/relationships/image" Target="../media/image63.emf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emf"/><Relationship Id="rId5" Type="http://schemas.openxmlformats.org/officeDocument/2006/relationships/image" Target="../media/image79.emf"/><Relationship Id="rId4" Type="http://schemas.openxmlformats.org/officeDocument/2006/relationships/image" Target="../media/image78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82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emf"/><Relationship Id="rId5" Type="http://schemas.openxmlformats.org/officeDocument/2006/relationships/image" Target="../media/image85.emf"/><Relationship Id="rId4" Type="http://schemas.openxmlformats.org/officeDocument/2006/relationships/image" Target="../media/image84.e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88.emf"/><Relationship Id="rId7" Type="http://schemas.openxmlformats.org/officeDocument/2006/relationships/image" Target="../media/image91.emf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emf"/><Relationship Id="rId5" Type="http://schemas.openxmlformats.org/officeDocument/2006/relationships/image" Target="../media/image89.emf"/><Relationship Id="rId4" Type="http://schemas.openxmlformats.org/officeDocument/2006/relationships/image" Target="../media/image83.e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93.emf"/><Relationship Id="rId7" Type="http://schemas.openxmlformats.org/officeDocument/2006/relationships/image" Target="../media/image97.emf"/><Relationship Id="rId2" Type="http://schemas.openxmlformats.org/officeDocument/2006/relationships/image" Target="../media/image9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emf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99.emf"/><Relationship Id="rId7" Type="http://schemas.openxmlformats.org/officeDocument/2006/relationships/image" Target="../media/image84.emf"/><Relationship Id="rId2" Type="http://schemas.openxmlformats.org/officeDocument/2006/relationships/image" Target="../media/image9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jpeg"/><Relationship Id="rId5" Type="http://schemas.openxmlformats.org/officeDocument/2006/relationships/image" Target="../media/image101.jpeg"/><Relationship Id="rId4" Type="http://schemas.openxmlformats.org/officeDocument/2006/relationships/image" Target="../media/image10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04.emf"/><Relationship Id="rId7" Type="http://schemas.openxmlformats.org/officeDocument/2006/relationships/image" Target="../media/image108.emf"/><Relationship Id="rId2" Type="http://schemas.openxmlformats.org/officeDocument/2006/relationships/image" Target="../media/image10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emf"/><Relationship Id="rId5" Type="http://schemas.openxmlformats.org/officeDocument/2006/relationships/image" Target="../media/image106.emf"/><Relationship Id="rId4" Type="http://schemas.openxmlformats.org/officeDocument/2006/relationships/image" Target="../media/image105.jpe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10.emf"/><Relationship Id="rId7" Type="http://schemas.openxmlformats.org/officeDocument/2006/relationships/image" Target="../media/image114.emf"/><Relationship Id="rId2" Type="http://schemas.openxmlformats.org/officeDocument/2006/relationships/image" Target="../media/image10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emf"/><Relationship Id="rId5" Type="http://schemas.openxmlformats.org/officeDocument/2006/relationships/image" Target="../media/image112.emf"/><Relationship Id="rId4" Type="http://schemas.openxmlformats.org/officeDocument/2006/relationships/image" Target="../media/image111.e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16.emf"/><Relationship Id="rId7" Type="http://schemas.openxmlformats.org/officeDocument/2006/relationships/image" Target="../media/image120.emf"/><Relationship Id="rId2" Type="http://schemas.openxmlformats.org/officeDocument/2006/relationships/image" Target="../media/image1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9.emf"/><Relationship Id="rId5" Type="http://schemas.openxmlformats.org/officeDocument/2006/relationships/image" Target="../media/image118.emf"/><Relationship Id="rId4" Type="http://schemas.openxmlformats.org/officeDocument/2006/relationships/image" Target="../media/image117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emf"/><Relationship Id="rId5" Type="http://schemas.openxmlformats.org/officeDocument/2006/relationships/image" Target="../media/image123.emf"/><Relationship Id="rId4" Type="http://schemas.openxmlformats.org/officeDocument/2006/relationships/image" Target="../media/image122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emf"/><Relationship Id="rId5" Type="http://schemas.openxmlformats.org/officeDocument/2006/relationships/image" Target="../media/image127.emf"/><Relationship Id="rId4" Type="http://schemas.openxmlformats.org/officeDocument/2006/relationships/image" Target="../media/image126.e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emf"/><Relationship Id="rId3" Type="http://schemas.openxmlformats.org/officeDocument/2006/relationships/image" Target="../media/image129.emf"/><Relationship Id="rId7" Type="http://schemas.openxmlformats.org/officeDocument/2006/relationships/image" Target="../media/image13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2.emf"/><Relationship Id="rId5" Type="http://schemas.openxmlformats.org/officeDocument/2006/relationships/image" Target="../media/image131.emf"/><Relationship Id="rId4" Type="http://schemas.openxmlformats.org/officeDocument/2006/relationships/image" Target="../media/image130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9.png"/><Relationship Id="rId2" Type="http://schemas.openxmlformats.org/officeDocument/2006/relationships/image" Target="../media/image1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8.png"/><Relationship Id="rId5" Type="http://schemas.openxmlformats.org/officeDocument/2006/relationships/image" Target="../media/image137.emf"/><Relationship Id="rId4" Type="http://schemas.openxmlformats.org/officeDocument/2006/relationships/image" Target="../media/image136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emf"/><Relationship Id="rId7" Type="http://schemas.openxmlformats.org/officeDocument/2006/relationships/image" Target="../media/image2.png"/><Relationship Id="rId2" Type="http://schemas.openxmlformats.org/officeDocument/2006/relationships/image" Target="../media/image14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4.jpeg"/><Relationship Id="rId5" Type="http://schemas.openxmlformats.org/officeDocument/2006/relationships/image" Target="../media/image143.emf"/><Relationship Id="rId4" Type="http://schemas.openxmlformats.org/officeDocument/2006/relationships/image" Target="../media/image142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emf"/><Relationship Id="rId7" Type="http://schemas.openxmlformats.org/officeDocument/2006/relationships/image" Target="../media/image149.emf"/><Relationship Id="rId2" Type="http://schemas.openxmlformats.org/officeDocument/2006/relationships/image" Target="../media/image1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8.emf"/><Relationship Id="rId5" Type="http://schemas.openxmlformats.org/officeDocument/2006/relationships/image" Target="../media/image147.emf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3.emf"/><Relationship Id="rId5" Type="http://schemas.openxmlformats.org/officeDocument/2006/relationships/image" Target="../media/image152.emf"/><Relationship Id="rId4" Type="http://schemas.openxmlformats.org/officeDocument/2006/relationships/image" Target="../media/image151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emf"/><Relationship Id="rId3" Type="http://schemas.openxmlformats.org/officeDocument/2006/relationships/image" Target="../media/image155.jpeg"/><Relationship Id="rId7" Type="http://schemas.openxmlformats.org/officeDocument/2006/relationships/image" Target="../media/image158.emf"/><Relationship Id="rId2" Type="http://schemas.openxmlformats.org/officeDocument/2006/relationships/image" Target="../media/image1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57.emf"/><Relationship Id="rId4" Type="http://schemas.openxmlformats.org/officeDocument/2006/relationships/image" Target="../media/image156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3.emf"/><Relationship Id="rId5" Type="http://schemas.openxmlformats.org/officeDocument/2006/relationships/image" Target="../media/image162.emf"/><Relationship Id="rId4" Type="http://schemas.openxmlformats.org/officeDocument/2006/relationships/image" Target="../media/image161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emf"/><Relationship Id="rId7" Type="http://schemas.openxmlformats.org/officeDocument/2006/relationships/image" Target="../media/image168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7.emf"/><Relationship Id="rId5" Type="http://schemas.openxmlformats.org/officeDocument/2006/relationships/image" Target="../media/image166.jpeg"/><Relationship Id="rId4" Type="http://schemas.openxmlformats.org/officeDocument/2006/relationships/image" Target="../media/image165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emf"/><Relationship Id="rId2" Type="http://schemas.openxmlformats.org/officeDocument/2006/relationships/image" Target="../media/image16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72.emf"/><Relationship Id="rId4" Type="http://schemas.openxmlformats.org/officeDocument/2006/relationships/image" Target="../media/image171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8.png"/><Relationship Id="rId5" Type="http://schemas.openxmlformats.org/officeDocument/2006/relationships/image" Target="../media/image177.png"/><Relationship Id="rId4" Type="http://schemas.openxmlformats.org/officeDocument/2006/relationships/image" Target="../media/image17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0.jpe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4.jpeg"/><Relationship Id="rId3" Type="http://schemas.openxmlformats.org/officeDocument/2006/relationships/image" Target="../media/image181.png"/><Relationship Id="rId7" Type="http://schemas.openxmlformats.org/officeDocument/2006/relationships/image" Target="../media/image18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2.jpeg"/><Relationship Id="rId5" Type="http://schemas.openxmlformats.org/officeDocument/2006/relationships/image" Target="../media/image139.png"/><Relationship Id="rId4" Type="http://schemas.openxmlformats.org/officeDocument/2006/relationships/image" Target="../media/image13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7.png"/><Relationship Id="rId4" Type="http://schemas.openxmlformats.org/officeDocument/2006/relationships/image" Target="../media/image18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2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그림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238" y="769938"/>
            <a:ext cx="8005762" cy="533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직사각형 20"/>
          <p:cNvSpPr/>
          <p:nvPr/>
        </p:nvSpPr>
        <p:spPr>
          <a:xfrm>
            <a:off x="0" y="1512888"/>
            <a:ext cx="6378575" cy="3321050"/>
          </a:xfrm>
          <a:prstGeom prst="rect">
            <a:avLst/>
          </a:prstGeom>
          <a:solidFill>
            <a:srgbClr val="CE3332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4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  2018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  결 과 요 약 보 고</a:t>
            </a:r>
            <a:endParaRPr lang="en-US" altLang="ko-KR" sz="44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8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         2018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         소규모 공동주택 안전점검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2900" y="1387475"/>
            <a:ext cx="3478213" cy="4000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⑦ 안전점검 대상 단지 및 결과</a:t>
            </a: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423544"/>
              </p:ext>
            </p:extLst>
          </p:nvPr>
        </p:nvGraphicFramePr>
        <p:xfrm>
          <a:off x="1465310" y="1963738"/>
          <a:ext cx="8636000" cy="4616448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5326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34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9242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326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3261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2176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6958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6088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8795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구분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2001" marR="102001" marT="50995" marB="509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단지명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2001" marR="102001" marT="50995" marB="509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주소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2001" marR="102001" marT="50995" marB="509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동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2001" marR="102001" marT="50995" marB="509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세대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2001" marR="102001" marT="50995" marB="509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사용승인일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2001" marR="102001" marT="50995" marB="509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구조형식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2001" marR="102001" marT="50995" marB="509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상태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2001" marR="102001" marT="50995" marB="50995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28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11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2001" marR="102001" marT="50995" marB="5099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진성연립</a:t>
                      </a:r>
                      <a:endParaRPr lang="ko-KR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설림안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98(</a:t>
                      </a:r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소룡동</a:t>
                      </a:r>
                      <a:r>
                        <a:rPr lang="en-US" altLang="ko-KR" sz="1200" b="0" u="none" strike="noStrike" dirty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27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1986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28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  <a:endParaRPr lang="ko-KR" altLang="en-US" sz="1200" b="0" dirty="0">
                        <a:solidFill>
                          <a:srgbClr val="C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28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12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2001" marR="102001" marT="50995" marB="5099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</a:t>
                      </a:r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명성연립</a:t>
                      </a:r>
                      <a:endParaRPr lang="ko-KR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백릉로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152-5(</a:t>
                      </a:r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조촌동</a:t>
                      </a:r>
                      <a:r>
                        <a:rPr lang="en-US" altLang="ko-KR" sz="1200" b="0" u="none" strike="noStrike" dirty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21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1986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4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  <a:endParaRPr lang="ko-KR" altLang="en-US" sz="1200" b="0" dirty="0">
                        <a:solidFill>
                          <a:srgbClr val="C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28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13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2001" marR="102001" marT="50995" marB="5099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동부연립</a:t>
                      </a:r>
                      <a:endParaRPr lang="ko-KR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조촌로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72(</a:t>
                      </a:r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조촌동</a:t>
                      </a:r>
                      <a:r>
                        <a:rPr lang="en-US" altLang="ko-KR" sz="1200" b="0" u="none" strike="noStrike" dirty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30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1986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6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17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  <a:endParaRPr lang="ko-KR" altLang="en-US" sz="1200" b="0" dirty="0">
                        <a:solidFill>
                          <a:srgbClr val="C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28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14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2001" marR="102001" marT="50995" marB="5099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삼정연립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백릉로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150(</a:t>
                      </a:r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조촌동</a:t>
                      </a:r>
                      <a:r>
                        <a:rPr lang="en-US" altLang="ko-KR" sz="1200" b="0" u="none" strike="noStrike" dirty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24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1986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6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17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  <a:endParaRPr lang="ko-KR" altLang="en-US" sz="1200" b="0" dirty="0">
                        <a:solidFill>
                          <a:srgbClr val="C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28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15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2001" marR="102001" marT="50995" marB="5099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태원주택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선연길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125(</a:t>
                      </a:r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옥서면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6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144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1986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9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  <a:endParaRPr lang="ko-KR" altLang="en-US" sz="1200" b="0" dirty="0">
                        <a:solidFill>
                          <a:srgbClr val="C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228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16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2001" marR="102001" marT="50995" marB="5099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한신연립</a:t>
                      </a:r>
                      <a:endParaRPr lang="ko-KR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상나운로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19(</a:t>
                      </a:r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나운동</a:t>
                      </a:r>
                      <a:r>
                        <a:rPr lang="en-US" altLang="ko-KR" sz="1200" b="0" u="none" strike="noStrike" dirty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5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78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1986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4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8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en-US" altLang="ko-KR" sz="1200" b="0" dirty="0" smtClean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1986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9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25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  <a:endParaRPr lang="ko-KR" altLang="en-US" sz="1200" b="0" dirty="0">
                        <a:solidFill>
                          <a:srgbClr val="C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228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17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2001" marR="102001" marT="50995" marB="5099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서나운연립</a:t>
                      </a:r>
                      <a:endParaRPr lang="ko-KR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나운로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50(</a:t>
                      </a:r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나운동</a:t>
                      </a:r>
                      <a:r>
                        <a:rPr lang="en-US" altLang="ko-KR" sz="1200" b="0" u="none" strike="noStrike" dirty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24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1986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10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23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8447" marR="68447" marT="18922" marB="1892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8447" marR="68447" marT="18922" marB="1892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양호</a:t>
                      </a:r>
                      <a:endParaRPr lang="ko-KR" altLang="en-US" sz="1200" b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8447" marR="68447" marT="18922" marB="18922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228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18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2001" marR="102001" marT="50995" marB="5099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제일연립</a:t>
                      </a:r>
                      <a:endParaRPr lang="ko-KR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경촌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22(</a:t>
                      </a:r>
                      <a:r>
                        <a:rPr lang="ko-KR" altLang="en-US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경암동</a:t>
                      </a:r>
                      <a:r>
                        <a:rPr lang="en-US" altLang="ko-KR" sz="1200" b="0" u="none" strike="noStrike" dirty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30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1986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10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31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8447" marR="68447" marT="18922" marB="1892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8447" marR="68447" marT="18922" marB="1892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</a:p>
                  </a:txBody>
                  <a:tcPr marL="68447" marR="68447" marT="18922" marB="18922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228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2001" marR="102001" marT="50995" marB="5099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연일연립</a:t>
                      </a:r>
                      <a:endParaRPr lang="ko-KR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백릉안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5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10(</a:t>
                      </a:r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조촌동</a:t>
                      </a:r>
                      <a:r>
                        <a:rPr lang="en-US" altLang="ko-KR" sz="1200" b="0" u="none" strike="noStrike" dirty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42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1986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11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10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8447" marR="68447" marT="18922" marB="1892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8447" marR="68447" marT="18922" marB="1892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</a:p>
                  </a:txBody>
                  <a:tcPr marL="68447" marR="68447" marT="18922" marB="18922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228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20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2001" marR="102001" marT="50995" marB="5099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항운연립</a:t>
                      </a:r>
                      <a:endParaRPr lang="ko-KR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신설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23(</a:t>
                      </a:r>
                      <a:r>
                        <a:rPr lang="ko-KR" altLang="en-US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나운동</a:t>
                      </a:r>
                      <a:r>
                        <a:rPr lang="en-US" altLang="ko-KR" sz="1200" b="0" u="none" strike="noStrike" dirty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70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66" marR="10066" marT="1006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1986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12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4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8447" marR="68447" marT="18922" marB="1892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8447" marR="68447" marT="18922" marB="1892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</a:p>
                  </a:txBody>
                  <a:tcPr marL="68447" marR="68447" marT="18922" marB="18922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>
                <a:latin typeface="-윤고딕330" pitchFamily="18" charset="-127"/>
                <a:ea typeface="-윤고딕330" pitchFamily="18" charset="-127"/>
              </a:rPr>
              <a:t>01. </a:t>
            </a:r>
            <a:r>
              <a:rPr lang="ko-KR" altLang="en-US" sz="2800" dirty="0">
                <a:latin typeface="-윤고딕330" pitchFamily="18" charset="-127"/>
                <a:ea typeface="-윤고딕330" pitchFamily="18" charset="-127"/>
              </a:rPr>
              <a:t>과업개요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직선 연결선 12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2900" y="1387475"/>
            <a:ext cx="3478213" cy="4000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⑦ 안전점검 대상 단지 및 결과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00603"/>
              </p:ext>
            </p:extLst>
          </p:nvPr>
        </p:nvGraphicFramePr>
        <p:xfrm>
          <a:off x="1465310" y="1963738"/>
          <a:ext cx="8636001" cy="1657561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551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748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924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326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5221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0216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6958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6088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880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구분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8582" marR="108582" marT="54292" marB="5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단지명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8582" marR="108582" marT="54292" marB="5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주소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8582" marR="108582" marT="54292" marB="5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동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8582" marR="108582" marT="54292" marB="5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세대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8582" marR="108582" marT="54292" marB="5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사용승인일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8582" marR="108582" marT="54292" marB="5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구조형식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8582" marR="108582" marT="54292" marB="5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상태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8582" marR="108582" marT="54292" marB="54292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318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21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8582" marR="108582" marT="54292" marB="5429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서문연립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하신</a:t>
                      </a:r>
                      <a:r>
                        <a:rPr lang="en-US" altLang="ko-KR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r>
                        <a:rPr lang="ko-KR" altLang="en-US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20-2(</a:t>
                      </a:r>
                      <a:r>
                        <a:rPr lang="ko-KR" altLang="en-US" sz="1200" b="0" u="none" strike="noStrike" dirty="0" err="1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나운동</a:t>
                      </a:r>
                      <a:r>
                        <a:rPr lang="en-US" altLang="ko-KR" sz="1200" b="0" u="none" strike="noStrike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u="none" strike="noStrike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1986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12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22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8447" marR="68447" marT="18922" marB="1892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8447" marR="68447" marT="18922" marB="1892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양호</a:t>
                      </a:r>
                      <a:endParaRPr lang="ko-KR" altLang="en-US" sz="1200" b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8447" marR="68447" marT="18922" marB="18922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318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rgbClr val="0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22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8582" marR="108582" marT="54292" marB="5429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현대주택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신설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18(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나운동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70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1987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26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8447" marR="68447" marT="18922" marB="1892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8447" marR="68447" marT="18922" marB="1892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  <a:endParaRPr lang="ko-KR" altLang="en-US" sz="1200" b="0" dirty="0">
                        <a:solidFill>
                          <a:srgbClr val="C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8447" marR="68447" marT="18922" marB="18922" anchor="ctr"/>
                </a:tc>
              </a:tr>
              <a:tr h="42318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rgbClr val="0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23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8582" marR="108582" marT="54292" marB="5429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삼성연립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양안로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69(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1987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4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28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</a:p>
                  </a:txBody>
                  <a:tcPr marL="68447" marR="68447" marT="18922" marB="1892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8447" marR="68447" marT="18922" marB="1892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  <a:endParaRPr lang="ko-KR" altLang="en-US" sz="1200" b="0" dirty="0">
                        <a:solidFill>
                          <a:srgbClr val="C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8447" marR="68447" marT="18922" marB="18922"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 bwMode="auto">
          <a:xfrm>
            <a:off x="1440272" y="3720453"/>
            <a:ext cx="5128213" cy="2556531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점검결과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상태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▶ 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개 </a:t>
            </a:r>
            <a:r>
              <a:rPr lang="ko-KR" altLang="en-US" sz="1400" dirty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단지 양호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▶</a:t>
            </a:r>
            <a:r>
              <a:rPr lang="en-US" altLang="ko-KR" sz="14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21</a:t>
            </a:r>
            <a:r>
              <a:rPr lang="ko-KR" altLang="en-US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개 </a:t>
            </a:r>
            <a:r>
              <a:rPr lang="ko-KR" altLang="en-US" sz="14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단지 보통</a:t>
            </a:r>
            <a:endParaRPr lang="en-US" altLang="ko-KR" sz="1400" dirty="0">
              <a:solidFill>
                <a:srgbClr val="C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- </a:t>
            </a:r>
            <a:r>
              <a:rPr lang="ko-KR" altLang="en-US" sz="14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주의관찰 </a:t>
            </a:r>
            <a:r>
              <a:rPr lang="ko-KR" altLang="en-US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실시</a:t>
            </a:r>
            <a:endParaRPr lang="en-US" altLang="ko-KR" sz="1400" dirty="0" smtClean="0">
              <a:solidFill>
                <a:srgbClr val="C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◎ 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</a:t>
            </a:r>
            <a:r>
              <a:rPr lang="en-US" altLang="ko-KR" sz="1400" dirty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</a:t>
            </a:r>
            <a:r>
              <a:rPr lang="ko-KR" altLang="en-US" sz="1400" dirty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 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11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개 단지</a:t>
            </a:r>
            <a:endParaRPr lang="en-US" altLang="ko-KR" sz="1400" dirty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◎ 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발코니 불법증축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/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확장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</a:t>
            </a:r>
            <a:r>
              <a:rPr lang="ko-KR" altLang="en-US" sz="1400" dirty="0" err="1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가시설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9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개 단지</a:t>
            </a:r>
            <a:endParaRPr lang="en-US" altLang="ko-KR" sz="1400" dirty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- </a:t>
            </a:r>
            <a:r>
              <a:rPr lang="ko-KR" altLang="en-US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담장</a:t>
            </a:r>
            <a:r>
              <a:rPr lang="en-US" altLang="ko-KR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/</a:t>
            </a:r>
            <a:r>
              <a:rPr lang="ko-KR" altLang="en-US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옹벽 철거 후 재시공</a:t>
            </a:r>
            <a:endParaRPr lang="en-US" altLang="ko-KR" sz="1400" dirty="0" smtClean="0">
              <a:solidFill>
                <a:srgbClr val="C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◎ 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담장 재시공 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9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개 단지</a:t>
            </a:r>
            <a:endParaRPr lang="en-US" altLang="ko-KR" sz="1400" dirty="0" smtClean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◎ 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옹벽 재시공 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개 단지</a:t>
            </a:r>
            <a:endParaRPr lang="en-US" altLang="ko-KR" sz="1400" dirty="0" smtClean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400" dirty="0" smtClean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400" dirty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400" dirty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400" dirty="0" smtClean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>
                <a:latin typeface="-윤고딕330" pitchFamily="18" charset="-127"/>
                <a:ea typeface="-윤고딕330" pitchFamily="18" charset="-127"/>
              </a:rPr>
              <a:t>01. </a:t>
            </a:r>
            <a:r>
              <a:rPr lang="ko-KR" altLang="en-US" sz="2800" dirty="0">
                <a:latin typeface="-윤고딕330" pitchFamily="18" charset="-127"/>
                <a:ea typeface="-윤고딕330" pitchFamily="18" charset="-127"/>
              </a:rPr>
              <a:t>과업개요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직선 연결선 1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 bwMode="auto">
          <a:xfrm>
            <a:off x="6647995" y="3720452"/>
            <a:ext cx="5128213" cy="2556531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- </a:t>
            </a:r>
            <a:r>
              <a:rPr lang="ko-KR" altLang="en-US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기타 결함</a:t>
            </a:r>
            <a:endParaRPr lang="en-US" altLang="ko-KR" sz="1400" dirty="0" smtClean="0">
              <a:solidFill>
                <a:srgbClr val="C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◎ 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배관누수 및 침수 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개 단지</a:t>
            </a:r>
            <a:endParaRPr lang="en-US" altLang="ko-KR" sz="1400" dirty="0" smtClean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◎ </a:t>
            </a:r>
            <a:r>
              <a:rPr lang="ko-KR" altLang="en-US" sz="1400" dirty="0" err="1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지붕층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철제난간 부식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파손 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개 단지</a:t>
            </a:r>
            <a:endParaRPr lang="en-US" altLang="ko-KR" sz="1400" dirty="0" smtClean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◎ 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난간벽체 파손 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개 단지</a:t>
            </a:r>
            <a:endParaRPr lang="en-US" altLang="ko-KR" sz="1400" dirty="0" smtClean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◎ 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전반적으로 출입구 출입문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유리창 포함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파손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5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개 단지</a:t>
            </a:r>
            <a:endParaRPr lang="en-US" altLang="ko-KR" sz="1400" dirty="0" smtClean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◎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지하외벽 누수 및 우수유입 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개 단지</a:t>
            </a:r>
            <a:endParaRPr lang="en-US" altLang="ko-KR" sz="1400" dirty="0" smtClean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◎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벽체 일부 </a:t>
            </a:r>
            <a:r>
              <a:rPr lang="ko-KR" altLang="en-US" sz="1400" dirty="0" err="1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미시공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또는 단면철거 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개 단지</a:t>
            </a:r>
            <a:endParaRPr lang="en-US" altLang="ko-KR" sz="1400" dirty="0" smtClean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◎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치장벽돌 </a:t>
            </a:r>
            <a:r>
              <a:rPr lang="ko-KR" altLang="en-US" sz="1400" dirty="0" err="1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이격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마감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치장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</a:t>
            </a:r>
            <a:r>
              <a:rPr lang="ko-KR" altLang="en-US" sz="1400" dirty="0" err="1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모르터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파손 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</a:t>
            </a:r>
            <a:r>
              <a:rPr lang="ko-KR" altLang="en-US" sz="1400" dirty="0" err="1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개단지</a:t>
            </a:r>
            <a:endParaRPr lang="en-US" altLang="ko-KR" sz="1400" dirty="0" smtClean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◎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err="1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슬래브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처짐으로 인한 </a:t>
            </a:r>
            <a:r>
              <a:rPr lang="ko-KR" altLang="en-US" sz="1400" dirty="0" err="1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조적벽체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균열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배부름 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개 단지</a:t>
            </a:r>
            <a:endParaRPr lang="en-US" altLang="ko-KR" sz="1400" dirty="0" smtClean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◎</a:t>
            </a:r>
            <a:r>
              <a:rPr lang="ko-KR" altLang="en-US" sz="1400" dirty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우천시 출입구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400" dirty="0" err="1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계단실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 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바닥으로 우수유입</a:t>
            </a:r>
            <a:r>
              <a:rPr lang="ko-KR" altLang="en-US" sz="1400" dirty="0" smtClean="0"/>
              <a:t> </a:t>
            </a:r>
            <a:r>
              <a:rPr lang="en-US" altLang="ko-KR" sz="1400" dirty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개 단지</a:t>
            </a:r>
            <a:endParaRPr lang="en-US" altLang="ko-KR" sz="1400" dirty="0" smtClean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400" dirty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2900" y="1387475"/>
            <a:ext cx="1497013" cy="4000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⑧ </a:t>
            </a:r>
            <a:r>
              <a:rPr lang="ko-KR" altLang="en-US" sz="2000" dirty="0" err="1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장비조사</a:t>
            </a:r>
            <a:endParaRPr lang="ko-KR" altLang="en-US" sz="2000" dirty="0">
              <a:solidFill>
                <a:schemeClr val="bg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13318" name="내용 개체 틀 2"/>
          <p:cNvSpPr txBox="1">
            <a:spLocks/>
          </p:cNvSpPr>
          <p:nvPr/>
        </p:nvSpPr>
        <p:spPr bwMode="auto">
          <a:xfrm>
            <a:off x="342900" y="1903413"/>
            <a:ext cx="8085138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가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) </a:t>
            </a:r>
            <a:r>
              <a:rPr kumimoji="1" lang="ko-KR" altLang="en-US" sz="1800" dirty="0" err="1">
                <a:latin typeface="-윤고딕330" pitchFamily="18" charset="-127"/>
                <a:ea typeface="-윤고딕330" pitchFamily="18" charset="-127"/>
              </a:rPr>
              <a:t>수직도조사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기울기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)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: </a:t>
            </a:r>
            <a:r>
              <a:rPr kumimoji="1" lang="ko-KR" altLang="en-US" sz="1800" dirty="0" err="1">
                <a:latin typeface="-윤고딕330" pitchFamily="18" charset="-127"/>
                <a:ea typeface="-윤고딕330" pitchFamily="18" charset="-127"/>
              </a:rPr>
              <a:t>데오도라이트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(DT-209), </a:t>
            </a:r>
            <a:r>
              <a:rPr kumimoji="1" lang="ko-KR" altLang="en-US" sz="1800" dirty="0" err="1">
                <a:latin typeface="-윤고딕330" pitchFamily="18" charset="-127"/>
                <a:ea typeface="-윤고딕330" pitchFamily="18" charset="-127"/>
              </a:rPr>
              <a:t>내림추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800" dirty="0" smtClean="0">
                <a:latin typeface="-윤고딕330" pitchFamily="18" charset="-127"/>
                <a:ea typeface="-윤고딕330" pitchFamily="18" charset="-127"/>
              </a:rPr>
              <a:t>담장</a:t>
            </a:r>
            <a:r>
              <a:rPr kumimoji="1" lang="en-US" altLang="ko-KR" sz="1800" dirty="0" smtClean="0">
                <a:latin typeface="-윤고딕330" pitchFamily="18" charset="-127"/>
                <a:ea typeface="-윤고딕330" pitchFamily="18" charset="-127"/>
              </a:rPr>
              <a:t>, </a:t>
            </a:r>
            <a:r>
              <a:rPr kumimoji="1" lang="ko-KR" altLang="en-US" sz="1800" dirty="0" smtClean="0">
                <a:latin typeface="-윤고딕330" pitchFamily="18" charset="-127"/>
                <a:ea typeface="-윤고딕330" pitchFamily="18" charset="-127"/>
              </a:rPr>
              <a:t>옹벽</a:t>
            </a:r>
            <a:r>
              <a:rPr kumimoji="1" lang="en-US" altLang="ko-KR" sz="18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(1) 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사용목적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  - 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구조물은 위험한 상태로 진행되어 가는 과정에는 변형을 수반함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 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- 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진행성 변형인지 여부를 측정하기 위하여 장비조사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</p:txBody>
      </p:sp>
      <p:graphicFrame>
        <p:nvGraphicFramePr>
          <p:cNvPr id="14" name="표 13"/>
          <p:cNvGraphicFramePr>
            <a:graphicFrameLocks noGrp="1"/>
          </p:cNvGraphicFramePr>
          <p:nvPr/>
        </p:nvGraphicFramePr>
        <p:xfrm>
          <a:off x="1928813" y="5264150"/>
          <a:ext cx="8021637" cy="1343024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5596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192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5204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5964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1929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61169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35756"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등급</a:t>
                      </a:r>
                      <a:endParaRPr kumimoji="0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기울기</a:t>
                      </a:r>
                      <a:endParaRPr kumimoji="0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안 전 조 치</a:t>
                      </a:r>
                      <a:endParaRPr kumimoji="0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등급</a:t>
                      </a:r>
                      <a:endParaRPr kumimoji="0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기울기</a:t>
                      </a:r>
                      <a:endParaRPr kumimoji="0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안 전 조 치</a:t>
                      </a:r>
                      <a:endParaRPr kumimoji="0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5756"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A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1/750 </a:t>
                      </a: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이내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정상적인 유지 관리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D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1/150 </a:t>
                      </a: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이내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보수・보강 및</a:t>
                      </a: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사용 제한 필요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5756"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B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1/500 </a:t>
                      </a: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이내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주의 관찰</a:t>
                      </a: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, </a:t>
                      </a: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원인 제거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E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1/150 </a:t>
                      </a: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초과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긴급 보강 및 사용 금지 등 필요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5756"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C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E3332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1/250 </a:t>
                      </a: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이내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E3332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정기적 계측관리 필요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E3332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13348" name="_x189191704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29342" y="3406775"/>
            <a:ext cx="2319866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>
                <a:latin typeface="-윤고딕330" pitchFamily="18" charset="-127"/>
                <a:ea typeface="-윤고딕330" pitchFamily="18" charset="-127"/>
              </a:rPr>
              <a:t>01. </a:t>
            </a:r>
            <a:r>
              <a:rPr lang="ko-KR" altLang="en-US" sz="2800" dirty="0">
                <a:latin typeface="-윤고딕330" pitchFamily="18" charset="-127"/>
                <a:ea typeface="-윤고딕330" pitchFamily="18" charset="-127"/>
              </a:rPr>
              <a:t>과업개요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직선 연결선 15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3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3350" name="_x364415840" descr="EMB00005338382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704" y="3406775"/>
            <a:ext cx="1100684" cy="1778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3352" name="_x364417120" descr="EMB00005338382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7" t="27429" r="11852" b="6232"/>
          <a:stretch>
            <a:fillRect/>
          </a:stretch>
        </p:blipFill>
        <p:spPr bwMode="auto">
          <a:xfrm>
            <a:off x="7835517" y="3389588"/>
            <a:ext cx="2247083" cy="179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_x189191704"/>
          <p:cNvPicPr preferRelativeResize="0"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60624" y="3409398"/>
            <a:ext cx="2319866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337576"/>
              </p:ext>
            </p:extLst>
          </p:nvPr>
        </p:nvGraphicFramePr>
        <p:xfrm>
          <a:off x="1928813" y="5264150"/>
          <a:ext cx="8021636" cy="1343024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5596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192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5204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5964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1929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61169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35756"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등급</a:t>
                      </a:r>
                      <a:endParaRPr kumimoji="0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부동침하</a:t>
                      </a: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안 전 조 치</a:t>
                      </a:r>
                      <a:endParaRPr kumimoji="0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등급</a:t>
                      </a:r>
                      <a:endParaRPr kumimoji="0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부동침하</a:t>
                      </a: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안 전 조 치</a:t>
                      </a:r>
                      <a:endParaRPr kumimoji="0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5756"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A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1/750 </a:t>
                      </a: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이내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정상적인 유지 관리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D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1/150 </a:t>
                      </a: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이내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보수・보강 및</a:t>
                      </a: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사용 제한 필요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5756"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B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1/500 </a:t>
                      </a: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이내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주의 관찰</a:t>
                      </a: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, </a:t>
                      </a: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원인 제거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E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1/150 </a:t>
                      </a: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초과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긴급 보강 및 사용 금지 등 필요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5756"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C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E3332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1/250 </a:t>
                      </a: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이내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E3332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정기적 계측관리 필요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E3332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42900" y="1387475"/>
            <a:ext cx="1497013" cy="4000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⑧ </a:t>
            </a:r>
            <a:r>
              <a:rPr lang="ko-KR" altLang="en-US" sz="2000" dirty="0" err="1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장비조사</a:t>
            </a:r>
            <a:endParaRPr lang="ko-KR" altLang="en-US" sz="2000" dirty="0">
              <a:solidFill>
                <a:schemeClr val="bg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14370" name="내용 개체 틀 2"/>
          <p:cNvSpPr txBox="1">
            <a:spLocks/>
          </p:cNvSpPr>
          <p:nvPr/>
        </p:nvSpPr>
        <p:spPr bwMode="auto">
          <a:xfrm>
            <a:off x="342900" y="1900238"/>
            <a:ext cx="8085138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가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) </a:t>
            </a:r>
            <a:r>
              <a:rPr kumimoji="1" lang="ko-KR" altLang="en-US" sz="1800" dirty="0" err="1">
                <a:latin typeface="-윤고딕330" pitchFamily="18" charset="-127"/>
                <a:ea typeface="-윤고딕330" pitchFamily="18" charset="-127"/>
              </a:rPr>
              <a:t>수평도조사</a:t>
            </a:r>
            <a:r>
              <a:rPr kumimoji="1" lang="en-US" altLang="ko-KR" sz="18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800" dirty="0" err="1" smtClean="0">
                <a:latin typeface="-윤고딕330" pitchFamily="18" charset="-127"/>
                <a:ea typeface="-윤고딕330" pitchFamily="18" charset="-127"/>
              </a:rPr>
              <a:t>부동침하량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)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: Laser Level(PR3)</a:t>
            </a: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(1)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사용목적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  - 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구조물은 위험한 상태로 진행되어 가는 과정에는 변형을 수반함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  - 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진행성 변형인지 여부를 측정하기 위하여 장비조사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</p:txBody>
      </p:sp>
      <p:pic>
        <p:nvPicPr>
          <p:cNvPr id="14371" name="_x189191704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3419475"/>
            <a:ext cx="2320925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>
                <a:latin typeface="-윤고딕330" pitchFamily="18" charset="-127"/>
                <a:ea typeface="-윤고딕330" pitchFamily="18" charset="-127"/>
              </a:rPr>
              <a:t>01. </a:t>
            </a:r>
            <a:r>
              <a:rPr lang="ko-KR" altLang="en-US" sz="2800" dirty="0">
                <a:latin typeface="-윤고딕330" pitchFamily="18" charset="-127"/>
                <a:ea typeface="-윤고딕330" pitchFamily="18" charset="-127"/>
              </a:rPr>
              <a:t>과업개요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직선 연결선 1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3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6" name="_x209435704" descr="EMB000007c401f8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263" y="3406775"/>
            <a:ext cx="2333625" cy="174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_x364413280" descr="EMB00005338382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919" y="3419475"/>
            <a:ext cx="1631732" cy="184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내용 개체 틀 2"/>
          <p:cNvSpPr txBox="1">
            <a:spLocks/>
          </p:cNvSpPr>
          <p:nvPr/>
        </p:nvSpPr>
        <p:spPr bwMode="auto">
          <a:xfrm>
            <a:off x="342900" y="1900238"/>
            <a:ext cx="8085138" cy="495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가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) </a:t>
            </a:r>
            <a:r>
              <a:rPr kumimoji="1" lang="ko-KR" altLang="en-US" sz="1800" dirty="0" err="1">
                <a:latin typeface="-윤고딕330" pitchFamily="18" charset="-127"/>
                <a:ea typeface="-윤고딕330" pitchFamily="18" charset="-127"/>
              </a:rPr>
              <a:t>균열폭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측정 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: 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균열측정기</a:t>
            </a: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(1)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사용목적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  - 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진행성 균열인지 여부를 측정하기 위하여 조사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 (2)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설치위치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 - 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주요부위 균열이 발생한 곳에 동 별로 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2 ~ 3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개소 부착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 (3)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조사결과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 - 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대표적인 곳에 장비를 설치하고 초기값을 측정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 - 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금회 </a:t>
            </a:r>
            <a:r>
              <a:rPr kumimoji="1" lang="ko-KR" altLang="en-US" sz="1800" dirty="0" err="1">
                <a:latin typeface="-윤고딕330" pitchFamily="18" charset="-127"/>
                <a:ea typeface="-윤고딕330" pitchFamily="18" charset="-127"/>
              </a:rPr>
              <a:t>계측값은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최초의 측정값임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 -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</a:t>
            </a:r>
            <a:r>
              <a:rPr kumimoji="1" lang="ko-KR" altLang="en-US" sz="1800" dirty="0" err="1">
                <a:latin typeface="-윤고딕330" pitchFamily="18" charset="-127"/>
                <a:ea typeface="-윤고딕330" pitchFamily="18" charset="-127"/>
              </a:rPr>
              <a:t>변화량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확인을 통하여 건물의 안정성과 균열의 진행 여부 확인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900" y="1387475"/>
            <a:ext cx="1497013" cy="4000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⑧ </a:t>
            </a:r>
            <a:r>
              <a:rPr lang="ko-KR" altLang="en-US" sz="2000" dirty="0" err="1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장비조사</a:t>
            </a:r>
            <a:endParaRPr lang="ko-KR" altLang="en-US" sz="2000" dirty="0">
              <a:solidFill>
                <a:schemeClr val="bg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5367" name="_x109460464" descr="EMB0000149c340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1613" y="3190875"/>
            <a:ext cx="2500312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_x109502312" descr="EMB0000149c340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1613" y="1387475"/>
            <a:ext cx="2500312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_x109460464" descr="EMB0000149c340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1613" y="4994275"/>
            <a:ext cx="2500312" cy="170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>
                <a:latin typeface="-윤고딕330" pitchFamily="18" charset="-127"/>
                <a:ea typeface="-윤고딕330" pitchFamily="18" charset="-127"/>
              </a:rPr>
              <a:t>01. </a:t>
            </a:r>
            <a:r>
              <a:rPr lang="ko-KR" altLang="en-US" sz="2800" dirty="0">
                <a:latin typeface="-윤고딕330" pitchFamily="18" charset="-127"/>
                <a:ea typeface="-윤고딕330" pitchFamily="18" charset="-127"/>
              </a:rPr>
              <a:t>과업개요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직선 연결선 13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5370" name="_x364411920" descr="EMB00005338383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769" y="1381125"/>
            <a:ext cx="1901653" cy="58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2"/>
          <p:cNvSpPr txBox="1">
            <a:spLocks/>
          </p:cNvSpPr>
          <p:nvPr/>
        </p:nvSpPr>
        <p:spPr>
          <a:xfrm>
            <a:off x="342900" y="1903413"/>
            <a:ext cx="8085138" cy="4230687"/>
          </a:xfrm>
          <a:prstGeom prst="rect">
            <a:avLst/>
          </a:prstGeom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가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) 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콘크리트 압축강도 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: Schmidt Hammer( Type NR</a:t>
            </a:r>
            <a:r>
              <a:rPr kumimoji="1" lang="en-US" altLang="ko-KR" sz="1800" dirty="0" smtClean="0">
                <a:latin typeface="-윤고딕330" pitchFamily="18" charset="-127"/>
                <a:ea typeface="-윤고딕330" pitchFamily="18" charset="-127"/>
              </a:rPr>
              <a:t>) - </a:t>
            </a:r>
            <a:r>
              <a:rPr kumimoji="1" lang="ko-KR" altLang="en-US" sz="1800" dirty="0" err="1" smtClean="0">
                <a:latin typeface="-윤고딕330" pitchFamily="18" charset="-127"/>
                <a:ea typeface="-윤고딕330" pitchFamily="18" charset="-127"/>
              </a:rPr>
              <a:t>필요시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(1)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사용목적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 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- </a:t>
            </a:r>
            <a:r>
              <a:rPr kumimoji="1" lang="ko-KR" altLang="en-US" sz="1800" dirty="0" err="1">
                <a:latin typeface="-윤고딕330" pitchFamily="18" charset="-127"/>
                <a:ea typeface="-윤고딕330" pitchFamily="18" charset="-127"/>
              </a:rPr>
              <a:t>필요시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콘크리트의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 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압축강도를 추정하기 확인하기 위하여 장비조사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0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0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0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(2) </a:t>
            </a:r>
            <a:r>
              <a:rPr kumimoji="1" lang="ko-KR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건설연도별 재료의 기본값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900" y="1387475"/>
            <a:ext cx="1497013" cy="4000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⑧ </a:t>
            </a:r>
            <a:r>
              <a:rPr lang="ko-KR" altLang="en-US" sz="2000" dirty="0" err="1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장비조사</a:t>
            </a:r>
            <a:endParaRPr lang="ko-KR" altLang="en-US" sz="2000" dirty="0">
              <a:solidFill>
                <a:schemeClr val="bg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6392" name="_x216961184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70438" y="3043238"/>
            <a:ext cx="2330449" cy="174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표 14"/>
          <p:cNvGraphicFramePr>
            <a:graphicFrameLocks noGrp="1"/>
          </p:cNvGraphicFramePr>
          <p:nvPr/>
        </p:nvGraphicFramePr>
        <p:xfrm>
          <a:off x="1928813" y="5557838"/>
          <a:ext cx="8021634" cy="1089024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6938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09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09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909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0259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934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9097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9097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9097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395538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구분</a:t>
                      </a:r>
                      <a:endParaRPr lang="ko-KR" altLang="en-US" sz="15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1970</a:t>
                      </a:r>
                      <a:r>
                        <a:rPr lang="ko-KR" altLang="en-US" sz="1500" b="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이전</a:t>
                      </a:r>
                      <a:endParaRPr lang="ko-KR" altLang="en-US" sz="15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1971~1988</a:t>
                      </a:r>
                      <a:r>
                        <a:rPr lang="ko-KR" altLang="en-US" sz="1500" b="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이전</a:t>
                      </a:r>
                      <a:endParaRPr lang="ko-KR" altLang="en-US" sz="15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1988~2000</a:t>
                      </a:r>
                      <a:r>
                        <a:rPr lang="ko-KR" altLang="en-US" sz="1500" b="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</a:t>
                      </a:r>
                      <a:endParaRPr lang="ko-KR" altLang="en-US" sz="15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2001</a:t>
                      </a:r>
                      <a:r>
                        <a:rPr lang="ko-KR" altLang="en-US" sz="1500" b="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이후</a:t>
                      </a:r>
                      <a:endParaRPr lang="ko-KR" altLang="en-US" sz="15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674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 err="1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하한값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평균값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 err="1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하한값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평균값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 err="1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하한값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평균값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 err="1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하한값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평균값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674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콘크리트 </a:t>
                      </a:r>
                      <a:r>
                        <a:rPr lang="ko-KR" altLang="en-US" sz="130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강도</a:t>
                      </a:r>
                      <a:r>
                        <a:rPr lang="en-US" altLang="ko-KR" sz="130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(</a:t>
                      </a:r>
                      <a:r>
                        <a:rPr lang="en-US" altLang="ko-KR" sz="1300" kern="0" spc="0" dirty="0" err="1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kgf</a:t>
                      </a:r>
                      <a:r>
                        <a:rPr lang="en-US" altLang="ko-KR" sz="130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/</a:t>
                      </a:r>
                      <a:r>
                        <a:rPr lang="ko-KR" altLang="en-US" sz="130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㎠</a:t>
                      </a:r>
                      <a:r>
                        <a:rPr lang="en-US" altLang="ko-KR" sz="130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130</a:t>
                      </a:r>
                      <a:endParaRPr lang="en-US" sz="130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150</a:t>
                      </a:r>
                      <a:endParaRPr lang="en-US" sz="130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150</a:t>
                      </a:r>
                      <a:endParaRPr lang="en-US" sz="130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180</a:t>
                      </a:r>
                      <a:endParaRPr lang="en-US" sz="130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180</a:t>
                      </a:r>
                      <a:endParaRPr lang="en-US" sz="130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210</a:t>
                      </a:r>
                      <a:endParaRPr lang="en-US" sz="130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210</a:t>
                      </a:r>
                      <a:endParaRPr lang="en-US" sz="130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0" dirty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240</a:t>
                      </a:r>
                      <a:endParaRPr lang="en-US" sz="130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6223" marR="16223" marT="14787" marB="14787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>
                <a:latin typeface="-윤고딕330" pitchFamily="18" charset="-127"/>
                <a:ea typeface="-윤고딕330" pitchFamily="18" charset="-127"/>
              </a:rPr>
              <a:t>01. </a:t>
            </a:r>
            <a:r>
              <a:rPr lang="ko-KR" altLang="en-US" sz="2800" dirty="0">
                <a:latin typeface="-윤고딕330" pitchFamily="18" charset="-127"/>
                <a:ea typeface="-윤고딕330" pitchFamily="18" charset="-127"/>
              </a:rPr>
              <a:t>과업개요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직선 연결선 15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3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6421" name="_x364414320" descr="EMB0000533838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16526" y="2897268"/>
            <a:ext cx="975519" cy="207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내용 개체 틀 2"/>
          <p:cNvSpPr txBox="1">
            <a:spLocks/>
          </p:cNvSpPr>
          <p:nvPr/>
        </p:nvSpPr>
        <p:spPr bwMode="auto">
          <a:xfrm>
            <a:off x="342900" y="1900238"/>
            <a:ext cx="8085138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가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) 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철근탐사 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: Ferro Scan( Hilti PS200S) - </a:t>
            </a:r>
            <a:r>
              <a:rPr kumimoji="1" lang="ko-KR" altLang="en-US" sz="1800" dirty="0" err="1">
                <a:latin typeface="-윤고딕330" pitchFamily="18" charset="-127"/>
                <a:ea typeface="-윤고딕330" pitchFamily="18" charset="-127"/>
              </a:rPr>
              <a:t>필요시</a:t>
            </a:r>
            <a:endParaRPr kumimoji="1" lang="ko-KR" altLang="en-US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(1) 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사용목적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</a:t>
            </a: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- </a:t>
            </a:r>
            <a:r>
              <a:rPr kumimoji="1" lang="ko-KR" altLang="en-US" sz="1800" dirty="0" err="1">
                <a:latin typeface="-윤고딕330" pitchFamily="18" charset="-127"/>
                <a:ea typeface="-윤고딕330" pitchFamily="18" charset="-127"/>
              </a:rPr>
              <a:t>철근콘크리트조와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</a:t>
            </a:r>
            <a:r>
              <a:rPr kumimoji="1" lang="ko-KR" altLang="en-US" sz="1800" dirty="0" err="1">
                <a:latin typeface="-윤고딕330" pitchFamily="18" charset="-127"/>
                <a:ea typeface="-윤고딕330" pitchFamily="18" charset="-127"/>
              </a:rPr>
              <a:t>조적조를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확인하기 위하여 장비조사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800" dirty="0">
                <a:latin typeface="-윤고딕330" pitchFamily="18" charset="-127"/>
                <a:ea typeface="-윤고딕330" pitchFamily="18" charset="-127"/>
              </a:rPr>
              <a:t> - </a:t>
            </a:r>
            <a:r>
              <a:rPr kumimoji="1" lang="ko-KR" altLang="en-US" sz="1800" dirty="0" err="1">
                <a:latin typeface="-윤고딕330" pitchFamily="18" charset="-127"/>
                <a:ea typeface="-윤고딕330" pitchFamily="18" charset="-127"/>
              </a:rPr>
              <a:t>필요시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철근 배근 간격과 피복두께를 확인하기 위하여 장비조사</a:t>
            </a: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900" y="1387475"/>
            <a:ext cx="1497013" cy="4000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⑧ </a:t>
            </a:r>
            <a:r>
              <a:rPr lang="ko-KR" altLang="en-US" sz="2000" dirty="0" err="1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장비조사</a:t>
            </a:r>
            <a:endParaRPr lang="ko-KR" altLang="en-US" sz="2000" dirty="0">
              <a:solidFill>
                <a:schemeClr val="bg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7415" name="Picture 1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1" t="9038" r="13763" b="49782"/>
          <a:stretch>
            <a:fillRect/>
          </a:stretch>
        </p:blipFill>
        <p:spPr bwMode="auto">
          <a:xfrm>
            <a:off x="7597775" y="3406775"/>
            <a:ext cx="2352675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_x216961104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75730" y="3406775"/>
            <a:ext cx="2319866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>
                <a:latin typeface="-윤고딕330" pitchFamily="18" charset="-127"/>
                <a:ea typeface="-윤고딕330" pitchFamily="18" charset="-127"/>
              </a:rPr>
              <a:t>01. </a:t>
            </a:r>
            <a:r>
              <a:rPr lang="ko-KR" altLang="en-US" sz="2800" dirty="0">
                <a:latin typeface="-윤고딕330" pitchFamily="18" charset="-127"/>
                <a:ea typeface="-윤고딕330" pitchFamily="18" charset="-127"/>
              </a:rPr>
              <a:t>과업개요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직선 연결선 13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7418" name="_x364414240" descr="EMB00005338383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294" y="3406775"/>
            <a:ext cx="2394435" cy="173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그림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5" y="860425"/>
            <a:ext cx="4887913" cy="325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5216525" y="3709988"/>
            <a:ext cx="1758950" cy="817562"/>
          </a:xfrm>
          <a:prstGeom prst="rect">
            <a:avLst/>
          </a:prstGeom>
          <a:solidFill>
            <a:srgbClr val="CE3332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40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02</a:t>
            </a:r>
            <a:endParaRPr lang="en-US" altLang="ko-KR" sz="54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18436" name="TextBox 5"/>
          <p:cNvSpPr txBox="1">
            <a:spLocks noChangeArrowheads="1"/>
          </p:cNvSpPr>
          <p:nvPr/>
        </p:nvSpPr>
        <p:spPr bwMode="auto">
          <a:xfrm>
            <a:off x="4513263" y="4791075"/>
            <a:ext cx="31654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3200">
                <a:latin typeface="-윤고딕330" pitchFamily="18" charset="-127"/>
                <a:ea typeface="-윤고딕330" pitchFamily="18" charset="-127"/>
              </a:rPr>
              <a:t>점   검   결   과 </a:t>
            </a:r>
          </a:p>
        </p:txBody>
      </p:sp>
      <p:cxnSp>
        <p:nvCxnSpPr>
          <p:cNvPr id="8" name="직선 연결선 7"/>
          <p:cNvCxnSpPr/>
          <p:nvPr/>
        </p:nvCxnSpPr>
        <p:spPr>
          <a:xfrm>
            <a:off x="5822950" y="5591175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8394700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① 변위조사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기울기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err="1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부동침하량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)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결과 정기적인 주의관찰이 필요한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11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직선 연결선 1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828673"/>
              </p:ext>
            </p:extLst>
          </p:nvPr>
        </p:nvGraphicFramePr>
        <p:xfrm>
          <a:off x="363475" y="2049463"/>
          <a:ext cx="7199311" cy="4318632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7199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998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396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구분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단지명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주소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비고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4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27" marR="83627" marT="38096" marB="380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신화주택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err="1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진포</a:t>
                      </a:r>
                      <a:r>
                        <a:rPr lang="en-US" altLang="ko-KR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</a:t>
                      </a:r>
                      <a:r>
                        <a:rPr lang="ko-KR" altLang="en-US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24-9(</a:t>
                      </a:r>
                      <a:r>
                        <a:rPr lang="ko-KR" altLang="en-US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수송동</a:t>
                      </a:r>
                      <a:r>
                        <a:rPr lang="en-US" altLang="ko-KR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다동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5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27" marR="83627" marT="38096" marB="380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신화주택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u="none" strike="noStrike" dirty="0" err="1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경촌안</a:t>
                      </a:r>
                      <a:r>
                        <a:rPr lang="en-US" altLang="ko-KR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32(</a:t>
                      </a:r>
                      <a:r>
                        <a:rPr lang="ko-KR" altLang="en-US" sz="1200" b="0" u="none" strike="noStrike" dirty="0" err="1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경암동</a:t>
                      </a:r>
                      <a:r>
                        <a:rPr lang="en-US" altLang="ko-KR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나동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,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다동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rgbClr val="0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7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27" marR="83627" marT="38096" marB="380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무릉주택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백릉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14(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경장동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A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동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, B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동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</a:tr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12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27" marR="83627" marT="38096" marB="380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</a:t>
                      </a: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명성연립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백릉로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152-5(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-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13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27" marR="83627" marT="38096" marB="380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동부연립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조촌로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72(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가동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14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27" marR="83627" marT="38096" marB="380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삼정연립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백릉로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150(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가동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,</a:t>
                      </a:r>
                      <a:r>
                        <a:rPr lang="en-US" altLang="ko-KR" sz="1200" b="0" kern="0" spc="0" baseline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ko-KR" altLang="en-US" sz="1200" b="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나동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17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27" marR="83627" marT="38096" marB="38096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서나운연립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나운로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50(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나운동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가동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, </a:t>
                      </a:r>
                      <a:r>
                        <a:rPr lang="ko-KR" altLang="en-US" sz="12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나동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27" marR="83627" marT="38096" marB="38096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연일연립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백릉안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5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10(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나동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21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서문연립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하신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20-2(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나운동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-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22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현대주택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신설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18(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나운동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가동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, </a:t>
                      </a:r>
                      <a:r>
                        <a:rPr lang="ko-KR" altLang="en-US" sz="12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나동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</a:tr>
              <a:tr h="35988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23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삼성연립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양안로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69(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나동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</a:tr>
            </a:tbl>
          </a:graphicData>
        </a:graphic>
      </p:graphicFrame>
      <p:pic>
        <p:nvPicPr>
          <p:cNvPr id="2050" name="Picture 2" descr="I:\@2018년\#3.군산시 소규모 공동주택 안전점검\#중간보고용\추가사진\SAM_00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144" y="2019300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I:\@2018년\#3.군산시 소규모 공동주택 안전점검\#중간보고용\추가사진\SAM_009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900" y="2006600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I:\@2018년\#3.군산시 소규모 공동주택 안전점검\#중간보고용\추가사진\SAM_000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900" y="3568700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:\@2018년\#3.군산시 소규모 공동주택 안전점검\#중간보고용\추가사진\SAM_005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944" y="3558867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 bwMode="auto">
          <a:xfrm>
            <a:off x="7811144" y="5081531"/>
            <a:ext cx="3976756" cy="1217703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!!</a:t>
            </a:r>
            <a:r>
              <a:rPr lang="ko-KR" altLang="en-US" sz="1400" dirty="0">
                <a:solidFill>
                  <a:srgbClr val="0070C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건의사항</a:t>
            </a:r>
            <a:endParaRPr lang="en-US" altLang="ko-KR" sz="14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▶ 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기울기와 </a:t>
            </a:r>
            <a:r>
              <a:rPr lang="ko-KR" altLang="en-US" sz="1400" dirty="0" err="1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부동침하량이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크고 방향성이 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있으므로</a:t>
            </a:r>
            <a:endParaRPr lang="en-US" altLang="ko-KR" sz="1400" dirty="0" smtClean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   정기적인 </a:t>
            </a:r>
            <a:r>
              <a:rPr lang="ko-KR" altLang="en-US" sz="1400" dirty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주의관찰을 실시</a:t>
            </a:r>
            <a:endParaRPr lang="en-US" altLang="ko-KR" sz="1400" dirty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1)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균열과 결함 등의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신규발생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2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단지 내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지반침하</a:t>
            </a:r>
            <a:endParaRPr lang="en-US" altLang="ko-KR" sz="14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981" y="4610101"/>
            <a:ext cx="4104000" cy="93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9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8394700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① 변위조사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기울기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err="1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부동침하량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)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결과 정기적인 주의관찰이 필요한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11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21511" name="내용 개체 틀 2"/>
          <p:cNvSpPr txBox="1">
            <a:spLocks/>
          </p:cNvSpPr>
          <p:nvPr/>
        </p:nvSpPr>
        <p:spPr bwMode="auto">
          <a:xfrm>
            <a:off x="1209675" y="2022475"/>
            <a:ext cx="2492374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4.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신화주택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수송동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b="1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돋움" pitchFamily="50" charset="-127"/>
                <a:ea typeface="돋움" pitchFamily="50" charset="-127"/>
              </a:rPr>
              <a:t> </a:t>
            </a: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5716588" y="3690938"/>
            <a:ext cx="1014412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</a:t>
            </a:r>
            <a:endParaRPr lang="en-US" altLang="ko-KR" sz="14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254125" y="2392363"/>
            <a:ext cx="8916988" cy="10477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다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동의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기울기를 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13~84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㎜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1/327~1/87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일부 위치에서 </a:t>
            </a:r>
            <a:r>
              <a:rPr lang="ko-KR" altLang="en-US" sz="1400" dirty="0" err="1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(1/250)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endParaRPr lang="en-US" altLang="ko-KR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 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1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차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(4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월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와 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2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차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(8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월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기울기의 측정값을 비교한 결과 </a:t>
            </a:r>
            <a:r>
              <a:rPr lang="ko-KR" altLang="en-US" sz="1400" dirty="0" err="1">
                <a:latin typeface="-윤고딕330" panose="02030504000101010101" pitchFamily="18" charset="-127"/>
                <a:ea typeface="-윤고딕330" panose="02030504000101010101" pitchFamily="18" charset="-127"/>
              </a:rPr>
              <a:t>변화량은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0~3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㎜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1/7,950~1/2,650)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진행 없음</a:t>
            </a:r>
            <a:endParaRPr lang="en-US" altLang="ko-KR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다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동의 </a:t>
            </a:r>
            <a:r>
              <a:rPr lang="ko-KR" altLang="en-US" sz="1400" dirty="0" err="1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부동침하량을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55~140mm(1/150~1/59)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err="1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1/250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endParaRPr lang="ko-KR" altLang="en-US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6" name="TextBox 35"/>
          <p:cNvSpPr txBox="1"/>
          <p:nvPr/>
        </p:nvSpPr>
        <p:spPr bwMode="auto">
          <a:xfrm>
            <a:off x="3200400" y="4224338"/>
            <a:ext cx="620713" cy="3873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82mm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1/87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9" name="오른쪽 화살표 38"/>
          <p:cNvSpPr/>
          <p:nvPr/>
        </p:nvSpPr>
        <p:spPr>
          <a:xfrm rot="5400000">
            <a:off x="3252787" y="4687888"/>
            <a:ext cx="517525" cy="4572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2" name="TextBox 41"/>
          <p:cNvSpPr txBox="1"/>
          <p:nvPr/>
        </p:nvSpPr>
        <p:spPr bwMode="auto">
          <a:xfrm>
            <a:off x="1254125" y="3690938"/>
            <a:ext cx="685800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</a:t>
            </a:r>
            <a:endParaRPr lang="en-US" altLang="ko-KR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직선 연결선 22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 bwMode="auto">
          <a:xfrm>
            <a:off x="8194677" y="4235719"/>
            <a:ext cx="620713" cy="3873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140mm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1/59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5" name="오른쪽 화살표 24"/>
          <p:cNvSpPr/>
          <p:nvPr/>
        </p:nvSpPr>
        <p:spPr>
          <a:xfrm rot="5400000">
            <a:off x="8247064" y="4699269"/>
            <a:ext cx="517525" cy="4572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299" y="4192446"/>
            <a:ext cx="4102101" cy="1525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 bwMode="auto">
          <a:xfrm>
            <a:off x="5725359" y="4021329"/>
            <a:ext cx="1005642" cy="23281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1/150 </a:t>
            </a:r>
            <a:r>
              <a:rPr lang="ko-KR" altLang="en-US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초과</a:t>
            </a: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!!</a:t>
            </a:r>
            <a:endParaRPr lang="en-US" altLang="ko-KR" sz="1000" b="1" dirty="0">
              <a:solidFill>
                <a:srgbClr val="00B05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9" name="TextBox 18"/>
          <p:cNvSpPr txBox="1"/>
          <p:nvPr/>
        </p:nvSpPr>
        <p:spPr bwMode="auto">
          <a:xfrm>
            <a:off x="934283" y="4025048"/>
            <a:ext cx="1005642" cy="23281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1/150 </a:t>
            </a:r>
            <a:r>
              <a:rPr lang="ko-KR" altLang="en-US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초과</a:t>
            </a: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!!</a:t>
            </a:r>
            <a:endParaRPr lang="en-US" altLang="ko-KR" sz="1000" b="1" dirty="0">
              <a:solidFill>
                <a:srgbClr val="00B05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그림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374"/>
          <a:stretch>
            <a:fillRect/>
          </a:stretch>
        </p:blipFill>
        <p:spPr bwMode="auto">
          <a:xfrm>
            <a:off x="0" y="1120775"/>
            <a:ext cx="4910138" cy="450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6662738" y="1120775"/>
            <a:ext cx="1177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>
                <a:solidFill>
                  <a:srgbClr val="CD3333"/>
                </a:solidFill>
                <a:latin typeface="-윤고딕330" pitchFamily="18" charset="-127"/>
                <a:ea typeface="-윤고딕330" pitchFamily="18" charset="-127"/>
              </a:rPr>
              <a:t>01</a:t>
            </a:r>
            <a:endParaRPr lang="ko-KR" altLang="en-US" sz="2800">
              <a:solidFill>
                <a:srgbClr val="CD3333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7507288" y="1120775"/>
            <a:ext cx="2381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800">
                <a:latin typeface="-윤고딕330" pitchFamily="18" charset="-127"/>
                <a:ea typeface="-윤고딕330" pitchFamily="18" charset="-127"/>
              </a:rPr>
              <a:t>과 업 개 요</a:t>
            </a:r>
          </a:p>
        </p:txBody>
      </p:sp>
      <p:sp>
        <p:nvSpPr>
          <p:cNvPr id="3077" name="TextBox 6"/>
          <p:cNvSpPr txBox="1">
            <a:spLocks noChangeArrowheads="1"/>
          </p:cNvSpPr>
          <p:nvPr/>
        </p:nvSpPr>
        <p:spPr bwMode="auto">
          <a:xfrm>
            <a:off x="7507288" y="3770313"/>
            <a:ext cx="23812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800">
                <a:latin typeface="-윤고딕330" pitchFamily="18" charset="-127"/>
                <a:ea typeface="-윤고딕330" pitchFamily="18" charset="-127"/>
              </a:rPr>
              <a:t>보 수 방 법</a:t>
            </a:r>
          </a:p>
        </p:txBody>
      </p:sp>
      <p:sp>
        <p:nvSpPr>
          <p:cNvPr id="3078" name="TextBox 8"/>
          <p:cNvSpPr txBox="1">
            <a:spLocks noChangeArrowheads="1"/>
          </p:cNvSpPr>
          <p:nvPr/>
        </p:nvSpPr>
        <p:spPr bwMode="auto">
          <a:xfrm>
            <a:off x="7507288" y="5091113"/>
            <a:ext cx="2381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800">
                <a:latin typeface="-윤고딕330" pitchFamily="18" charset="-127"/>
                <a:ea typeface="-윤고딕330" pitchFamily="18" charset="-127"/>
              </a:rPr>
              <a:t>결        론</a:t>
            </a:r>
          </a:p>
        </p:txBody>
      </p:sp>
      <p:sp>
        <p:nvSpPr>
          <p:cNvPr id="3079" name="TextBox 10"/>
          <p:cNvSpPr txBox="1">
            <a:spLocks noChangeArrowheads="1"/>
          </p:cNvSpPr>
          <p:nvPr/>
        </p:nvSpPr>
        <p:spPr bwMode="auto">
          <a:xfrm>
            <a:off x="7507288" y="2443163"/>
            <a:ext cx="29972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800">
                <a:latin typeface="-윤고딕330" pitchFamily="18" charset="-127"/>
                <a:ea typeface="-윤고딕330" pitchFamily="18" charset="-127"/>
              </a:rPr>
              <a:t>점 검 결 과 </a:t>
            </a:r>
            <a:r>
              <a:rPr lang="en-US" altLang="ko-KR" sz="2800"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 sz="2800">
                <a:latin typeface="-윤고딕330" pitchFamily="18" charset="-127"/>
                <a:ea typeface="-윤고딕330" pitchFamily="18" charset="-127"/>
              </a:rPr>
              <a:t>요약</a:t>
            </a:r>
            <a:r>
              <a:rPr lang="en-US" altLang="ko-KR" sz="2800">
                <a:latin typeface="-윤고딕330" pitchFamily="18" charset="-127"/>
                <a:ea typeface="-윤고딕330" pitchFamily="18" charset="-127"/>
              </a:rPr>
              <a:t>)</a:t>
            </a:r>
            <a:endParaRPr lang="ko-KR" altLang="en-US" sz="2800">
              <a:latin typeface="-윤고딕330" pitchFamily="18" charset="-127"/>
              <a:ea typeface="-윤고딕330" pitchFamily="18" charset="-127"/>
            </a:endParaRPr>
          </a:p>
        </p:txBody>
      </p:sp>
      <p:cxnSp>
        <p:nvCxnSpPr>
          <p:cNvPr id="13" name="직선 연결선 12"/>
          <p:cNvCxnSpPr/>
          <p:nvPr/>
        </p:nvCxnSpPr>
        <p:spPr>
          <a:xfrm>
            <a:off x="7339013" y="1120775"/>
            <a:ext cx="0" cy="523875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1" name="TextBox 14"/>
          <p:cNvSpPr txBox="1">
            <a:spLocks noChangeArrowheads="1"/>
          </p:cNvSpPr>
          <p:nvPr/>
        </p:nvSpPr>
        <p:spPr bwMode="auto">
          <a:xfrm>
            <a:off x="6662738" y="2443163"/>
            <a:ext cx="11779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>
                <a:solidFill>
                  <a:srgbClr val="CD3333"/>
                </a:solidFill>
                <a:latin typeface="-윤고딕330" pitchFamily="18" charset="-127"/>
                <a:ea typeface="-윤고딕330" pitchFamily="18" charset="-127"/>
              </a:rPr>
              <a:t>02</a:t>
            </a:r>
            <a:endParaRPr lang="ko-KR" altLang="en-US" sz="2800">
              <a:solidFill>
                <a:srgbClr val="CD3333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cxnSp>
        <p:nvCxnSpPr>
          <p:cNvPr id="16" name="직선 연결선 15"/>
          <p:cNvCxnSpPr/>
          <p:nvPr/>
        </p:nvCxnSpPr>
        <p:spPr>
          <a:xfrm>
            <a:off x="7339013" y="2443163"/>
            <a:ext cx="0" cy="522287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3" name="TextBox 16"/>
          <p:cNvSpPr txBox="1">
            <a:spLocks noChangeArrowheads="1"/>
          </p:cNvSpPr>
          <p:nvPr/>
        </p:nvSpPr>
        <p:spPr bwMode="auto">
          <a:xfrm>
            <a:off x="6662738" y="3770313"/>
            <a:ext cx="11779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>
                <a:solidFill>
                  <a:srgbClr val="CD3333"/>
                </a:solidFill>
                <a:latin typeface="-윤고딕330" pitchFamily="18" charset="-127"/>
                <a:ea typeface="-윤고딕330" pitchFamily="18" charset="-127"/>
              </a:rPr>
              <a:t>03</a:t>
            </a:r>
            <a:endParaRPr lang="ko-KR" altLang="en-US" sz="2800">
              <a:solidFill>
                <a:srgbClr val="CD3333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cxnSp>
        <p:nvCxnSpPr>
          <p:cNvPr id="18" name="직선 연결선 17"/>
          <p:cNvCxnSpPr/>
          <p:nvPr/>
        </p:nvCxnSpPr>
        <p:spPr>
          <a:xfrm>
            <a:off x="7339013" y="3770313"/>
            <a:ext cx="0" cy="522287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5" name="TextBox 18"/>
          <p:cNvSpPr txBox="1">
            <a:spLocks noChangeArrowheads="1"/>
          </p:cNvSpPr>
          <p:nvPr/>
        </p:nvSpPr>
        <p:spPr bwMode="auto">
          <a:xfrm>
            <a:off x="6662738" y="5091113"/>
            <a:ext cx="1177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>
                <a:solidFill>
                  <a:srgbClr val="CD3333"/>
                </a:solidFill>
                <a:latin typeface="-윤고딕330" pitchFamily="18" charset="-127"/>
                <a:ea typeface="-윤고딕330" pitchFamily="18" charset="-127"/>
              </a:rPr>
              <a:t>04</a:t>
            </a:r>
            <a:endParaRPr lang="ko-KR" altLang="en-US" sz="2800">
              <a:solidFill>
                <a:srgbClr val="CD3333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cxnSp>
        <p:nvCxnSpPr>
          <p:cNvPr id="20" name="직선 연결선 19"/>
          <p:cNvCxnSpPr/>
          <p:nvPr/>
        </p:nvCxnSpPr>
        <p:spPr>
          <a:xfrm>
            <a:off x="7313613" y="5091113"/>
            <a:ext cx="0" cy="523875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직사각형 20"/>
          <p:cNvSpPr/>
          <p:nvPr/>
        </p:nvSpPr>
        <p:spPr>
          <a:xfrm>
            <a:off x="2389188" y="2393950"/>
            <a:ext cx="3636962" cy="2070100"/>
          </a:xfrm>
          <a:prstGeom prst="rect">
            <a:avLst/>
          </a:prstGeom>
          <a:solidFill>
            <a:srgbClr val="CE3332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3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목      차</a:t>
            </a:r>
            <a:endParaRPr lang="en-US" altLang="ko-KR" sz="3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8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</a:t>
            </a: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소규모 공동주택 안전점검</a:t>
            </a: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918" y="3799681"/>
            <a:ext cx="4323136" cy="248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9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8394700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① 변위조사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기울기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err="1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부동침하량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)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결과 정기적인 주의관찰이 필요한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11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21511" name="내용 개체 틀 2"/>
          <p:cNvSpPr txBox="1">
            <a:spLocks/>
          </p:cNvSpPr>
          <p:nvPr/>
        </p:nvSpPr>
        <p:spPr bwMode="auto">
          <a:xfrm>
            <a:off x="1209675" y="2022475"/>
            <a:ext cx="2492374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5.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신화주택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경암동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b="1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돋움" pitchFamily="50" charset="-127"/>
                <a:ea typeface="돋움" pitchFamily="50" charset="-127"/>
              </a:rPr>
              <a:t> </a:t>
            </a: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5716588" y="3690938"/>
            <a:ext cx="1014412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</a:t>
            </a:r>
            <a:endParaRPr lang="en-US" altLang="ko-KR" sz="14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254125" y="2392363"/>
            <a:ext cx="8916988" cy="10477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err="1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나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동과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다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동의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기울기를 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5~130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㎜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1/1,680~1/65)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일부 위치에서 </a:t>
            </a:r>
            <a:r>
              <a:rPr lang="ko-KR" altLang="en-US" sz="1400" dirty="0" err="1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(1/250)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endParaRPr lang="en-US" altLang="ko-KR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 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1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차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(4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월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와 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2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차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(8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월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기울기의 측정값을 비교한 결과 </a:t>
            </a:r>
            <a:r>
              <a:rPr lang="ko-KR" altLang="en-US" sz="1400" dirty="0" err="1">
                <a:latin typeface="-윤고딕330" panose="02030504000101010101" pitchFamily="18" charset="-127"/>
                <a:ea typeface="-윤고딕330" panose="02030504000101010101" pitchFamily="18" charset="-127"/>
              </a:rPr>
              <a:t>변화량은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0~3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㎜로 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진행 없음</a:t>
            </a:r>
            <a:endParaRPr lang="en-US" altLang="ko-KR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err="1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나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동과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다동의 </a:t>
            </a:r>
            <a:r>
              <a:rPr lang="ko-KR" altLang="en-US" sz="1400" dirty="0" err="1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부동침하량을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43~49mm(1/197~1/173)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err="1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1/250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endParaRPr lang="ko-KR" altLang="en-US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3" name="오른쪽 화살표 32"/>
          <p:cNvSpPr/>
          <p:nvPr/>
        </p:nvSpPr>
        <p:spPr>
          <a:xfrm rot="16200000">
            <a:off x="3303587" y="4025901"/>
            <a:ext cx="517525" cy="4572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5" name="TextBox 34"/>
          <p:cNvSpPr txBox="1"/>
          <p:nvPr/>
        </p:nvSpPr>
        <p:spPr bwMode="auto">
          <a:xfrm>
            <a:off x="3251200" y="3560763"/>
            <a:ext cx="620713" cy="3873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130mm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1/65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6" name="TextBox 35"/>
          <p:cNvSpPr txBox="1"/>
          <p:nvPr/>
        </p:nvSpPr>
        <p:spPr bwMode="auto">
          <a:xfrm>
            <a:off x="3251200" y="5176838"/>
            <a:ext cx="620713" cy="3873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109mm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1/77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7" name="TextBox 36"/>
          <p:cNvSpPr txBox="1"/>
          <p:nvPr/>
        </p:nvSpPr>
        <p:spPr bwMode="auto">
          <a:xfrm>
            <a:off x="9305925" y="3919538"/>
            <a:ext cx="620713" cy="387350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43mm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1/197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8" name="TextBox 37"/>
          <p:cNvSpPr txBox="1"/>
          <p:nvPr/>
        </p:nvSpPr>
        <p:spPr bwMode="auto">
          <a:xfrm>
            <a:off x="9280525" y="5383213"/>
            <a:ext cx="620713" cy="387350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49mm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1/173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9" name="오른쪽 화살표 38"/>
          <p:cNvSpPr/>
          <p:nvPr/>
        </p:nvSpPr>
        <p:spPr>
          <a:xfrm rot="16200000">
            <a:off x="3303587" y="5640388"/>
            <a:ext cx="517525" cy="4572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0" name="오른쪽 화살표 39"/>
          <p:cNvSpPr/>
          <p:nvPr/>
        </p:nvSpPr>
        <p:spPr>
          <a:xfrm rot="16200000">
            <a:off x="8727281" y="3950495"/>
            <a:ext cx="517525" cy="45561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1" name="오른쪽 화살표 40"/>
          <p:cNvSpPr/>
          <p:nvPr/>
        </p:nvSpPr>
        <p:spPr>
          <a:xfrm rot="16200000">
            <a:off x="8701881" y="5349082"/>
            <a:ext cx="517525" cy="45561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2" name="TextBox 41"/>
          <p:cNvSpPr txBox="1"/>
          <p:nvPr/>
        </p:nvSpPr>
        <p:spPr bwMode="auto">
          <a:xfrm>
            <a:off x="1254125" y="3690938"/>
            <a:ext cx="685800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</a:t>
            </a:r>
            <a:endParaRPr lang="en-US" altLang="ko-KR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직선 연결선 22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854" y="3668713"/>
            <a:ext cx="3687765" cy="2978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 bwMode="auto">
          <a:xfrm>
            <a:off x="924758" y="4020145"/>
            <a:ext cx="1005642" cy="23281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1/150 </a:t>
            </a:r>
            <a:r>
              <a:rPr lang="ko-KR" altLang="en-US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초과</a:t>
            </a: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!!</a:t>
            </a:r>
            <a:endParaRPr lang="en-US" altLang="ko-KR" sz="1000" b="1" dirty="0">
              <a:solidFill>
                <a:srgbClr val="00B05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7756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366" y="3725862"/>
            <a:ext cx="4018229" cy="2614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9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8394700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① 변위조사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기울기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err="1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부동침하량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)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결과 정기적인 주의관찰이 필요한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11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21511" name="내용 개체 틀 2"/>
          <p:cNvSpPr txBox="1">
            <a:spLocks/>
          </p:cNvSpPr>
          <p:nvPr/>
        </p:nvSpPr>
        <p:spPr bwMode="auto">
          <a:xfrm>
            <a:off x="1209675" y="2022475"/>
            <a:ext cx="2492374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>
                <a:latin typeface="-윤고딕330" pitchFamily="18" charset="-127"/>
                <a:ea typeface="-윤고딕330" pitchFamily="18" charset="-127"/>
              </a:rPr>
              <a:t>7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. 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무</a:t>
            </a:r>
            <a:r>
              <a:rPr kumimoji="1" lang="ko-KR" altLang="en-US" sz="1400" dirty="0" err="1">
                <a:latin typeface="-윤고딕330" pitchFamily="18" charset="-127"/>
                <a:ea typeface="-윤고딕330" pitchFamily="18" charset="-127"/>
              </a:rPr>
              <a:t>릉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경장동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b="1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돋움" pitchFamily="50" charset="-127"/>
                <a:ea typeface="돋움" pitchFamily="50" charset="-127"/>
              </a:rPr>
              <a:t> </a:t>
            </a: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5716588" y="3690938"/>
            <a:ext cx="1014412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</a:t>
            </a:r>
            <a:endParaRPr lang="en-US" altLang="ko-KR" sz="14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254125" y="2392363"/>
            <a:ext cx="8916988" cy="10477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A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동과 </a:t>
            </a:r>
            <a:r>
              <a:rPr lang="en-US" altLang="ko-KR" sz="1400" dirty="0" err="1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B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동의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기울기를 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4~74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㎜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1/2,500~1/114)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일부 위치에서 </a:t>
            </a:r>
            <a:r>
              <a:rPr lang="ko-KR" altLang="en-US" sz="1400" dirty="0" err="1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(1/250)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endParaRPr lang="en-US" altLang="ko-KR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 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1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차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(4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월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와 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2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차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(8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월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기울기의 측정값을 비교한 결과 </a:t>
            </a:r>
            <a:r>
              <a:rPr lang="ko-KR" altLang="en-US" sz="1400" dirty="0" err="1">
                <a:latin typeface="-윤고딕330" panose="02030504000101010101" pitchFamily="18" charset="-127"/>
                <a:ea typeface="-윤고딕330" panose="02030504000101010101" pitchFamily="18" charset="-127"/>
              </a:rPr>
              <a:t>변화량은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0~3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㎜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1/10,000~1/3,333)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진행 없음</a:t>
            </a:r>
            <a:endParaRPr lang="en-US" altLang="ko-KR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A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동과 </a:t>
            </a:r>
            <a:r>
              <a:rPr lang="en-US" altLang="ko-KR" sz="1400" dirty="0" err="1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B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동의 </a:t>
            </a:r>
            <a:r>
              <a:rPr lang="ko-KR" altLang="en-US" sz="1400" dirty="0" err="1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부동침하량을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32~35mm(1/300~1/274)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err="1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1/250) 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이내</a:t>
            </a:r>
            <a:endParaRPr lang="ko-KR" altLang="en-US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3" name="오른쪽 화살표 32"/>
          <p:cNvSpPr/>
          <p:nvPr/>
        </p:nvSpPr>
        <p:spPr>
          <a:xfrm rot="16200000">
            <a:off x="3494087" y="4102101"/>
            <a:ext cx="517525" cy="4572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5" name="TextBox 34"/>
          <p:cNvSpPr txBox="1"/>
          <p:nvPr/>
        </p:nvSpPr>
        <p:spPr bwMode="auto">
          <a:xfrm>
            <a:off x="3441700" y="3636963"/>
            <a:ext cx="620713" cy="3873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64mm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1/156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6" name="TextBox 35"/>
          <p:cNvSpPr txBox="1"/>
          <p:nvPr/>
        </p:nvSpPr>
        <p:spPr bwMode="auto">
          <a:xfrm>
            <a:off x="3416300" y="5278438"/>
            <a:ext cx="620713" cy="3873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71mm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1/114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7" name="TextBox 36"/>
          <p:cNvSpPr txBox="1"/>
          <p:nvPr/>
        </p:nvSpPr>
        <p:spPr bwMode="auto">
          <a:xfrm>
            <a:off x="9344025" y="3817938"/>
            <a:ext cx="620713" cy="387350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35mm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1/274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8" name="TextBox 37"/>
          <p:cNvSpPr txBox="1"/>
          <p:nvPr/>
        </p:nvSpPr>
        <p:spPr bwMode="auto">
          <a:xfrm>
            <a:off x="9255125" y="5357813"/>
            <a:ext cx="620713" cy="387350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32mm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1/300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0" name="오른쪽 화살표 39"/>
          <p:cNvSpPr/>
          <p:nvPr/>
        </p:nvSpPr>
        <p:spPr>
          <a:xfrm rot="16200000">
            <a:off x="8765381" y="3848895"/>
            <a:ext cx="517525" cy="45561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1" name="오른쪽 화살표 40"/>
          <p:cNvSpPr/>
          <p:nvPr/>
        </p:nvSpPr>
        <p:spPr>
          <a:xfrm rot="5400000">
            <a:off x="8676481" y="5323682"/>
            <a:ext cx="517525" cy="45561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2" name="TextBox 41"/>
          <p:cNvSpPr txBox="1"/>
          <p:nvPr/>
        </p:nvSpPr>
        <p:spPr bwMode="auto">
          <a:xfrm>
            <a:off x="1254125" y="3690938"/>
            <a:ext cx="685800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</a:t>
            </a:r>
            <a:endParaRPr lang="en-US" altLang="ko-KR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직선 연결선 22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오른쪽 화살표 24"/>
          <p:cNvSpPr/>
          <p:nvPr/>
        </p:nvSpPr>
        <p:spPr>
          <a:xfrm rot="5400000">
            <a:off x="3486942" y="5776120"/>
            <a:ext cx="517525" cy="45561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349" y="3725862"/>
            <a:ext cx="3695088" cy="2980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 bwMode="auto">
          <a:xfrm>
            <a:off x="934283" y="4025048"/>
            <a:ext cx="1005642" cy="23281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1/150 </a:t>
            </a:r>
            <a:r>
              <a:rPr lang="ko-KR" altLang="en-US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초과</a:t>
            </a: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!!</a:t>
            </a:r>
            <a:endParaRPr lang="en-US" altLang="ko-KR" sz="1000" b="1" dirty="0">
              <a:solidFill>
                <a:srgbClr val="00B05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8118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800" y="4204494"/>
            <a:ext cx="3722892" cy="1675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9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8394700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① 변위조사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기울기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err="1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부동침하량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)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결과 정기적인 주의관찰이 필요한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11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21511" name="내용 개체 틀 2"/>
          <p:cNvSpPr txBox="1">
            <a:spLocks/>
          </p:cNvSpPr>
          <p:nvPr/>
        </p:nvSpPr>
        <p:spPr bwMode="auto">
          <a:xfrm>
            <a:off x="1209675" y="2022475"/>
            <a:ext cx="2492374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12. 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조촌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명성연립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조촌동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b="1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돋움" pitchFamily="50" charset="-127"/>
                <a:ea typeface="돋움" pitchFamily="50" charset="-127"/>
              </a:rPr>
              <a:t> </a:t>
            </a: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5716588" y="3690938"/>
            <a:ext cx="1014412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</a:t>
            </a:r>
            <a:endParaRPr lang="en-US" altLang="ko-KR" sz="14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254125" y="2392363"/>
            <a:ext cx="8916988" cy="10477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기울기를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2~117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㎜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1/4,200~1/72)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일부 위치에서 </a:t>
            </a:r>
            <a:r>
              <a:rPr lang="ko-KR" altLang="en-US" sz="1400" dirty="0" err="1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(1/250)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endParaRPr lang="en-US" altLang="ko-KR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 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1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차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(4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월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와 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2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차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(8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월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기울기의 측정값을 비교한 결과 </a:t>
            </a:r>
            <a:r>
              <a:rPr lang="ko-KR" altLang="en-US" sz="1400" dirty="0" err="1">
                <a:latin typeface="-윤고딕330" panose="02030504000101010101" pitchFamily="18" charset="-127"/>
                <a:ea typeface="-윤고딕330" panose="02030504000101010101" pitchFamily="18" charset="-127"/>
              </a:rPr>
              <a:t>변화량은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0~3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㎜로 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진행 없음</a:t>
            </a:r>
            <a:endParaRPr lang="en-US" altLang="ko-KR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부동침하량을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5~50mm(1/780~1/78)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일부 위치에서 </a:t>
            </a:r>
            <a:r>
              <a:rPr lang="ko-KR" altLang="en-US" sz="1400" dirty="0" err="1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1/250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endParaRPr lang="ko-KR" altLang="en-US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3" name="오른쪽 화살표 32"/>
          <p:cNvSpPr/>
          <p:nvPr/>
        </p:nvSpPr>
        <p:spPr>
          <a:xfrm rot="16200000">
            <a:off x="3246988" y="4848226"/>
            <a:ext cx="517525" cy="4572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5" name="TextBox 34"/>
          <p:cNvSpPr txBox="1"/>
          <p:nvPr/>
        </p:nvSpPr>
        <p:spPr bwMode="auto">
          <a:xfrm>
            <a:off x="3194601" y="4383088"/>
            <a:ext cx="620713" cy="3873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117mm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1/72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7" name="TextBox 36"/>
          <p:cNvSpPr txBox="1"/>
          <p:nvPr/>
        </p:nvSpPr>
        <p:spPr bwMode="auto">
          <a:xfrm>
            <a:off x="8861425" y="4765676"/>
            <a:ext cx="620713" cy="387350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50mm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1/78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0" name="오른쪽 화살표 39"/>
          <p:cNvSpPr/>
          <p:nvPr/>
        </p:nvSpPr>
        <p:spPr>
          <a:xfrm rot="16200000">
            <a:off x="8282781" y="4796633"/>
            <a:ext cx="517525" cy="45561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2" name="TextBox 41"/>
          <p:cNvSpPr txBox="1"/>
          <p:nvPr/>
        </p:nvSpPr>
        <p:spPr bwMode="auto">
          <a:xfrm>
            <a:off x="1254125" y="3690938"/>
            <a:ext cx="685800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</a:t>
            </a:r>
            <a:endParaRPr lang="en-US" altLang="ko-KR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직선 연결선 22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48" y="3933826"/>
            <a:ext cx="4203221" cy="194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 bwMode="auto">
          <a:xfrm>
            <a:off x="5725359" y="4021329"/>
            <a:ext cx="1005642" cy="23281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1/150 </a:t>
            </a:r>
            <a:r>
              <a:rPr lang="ko-KR" altLang="en-US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초과</a:t>
            </a: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!!</a:t>
            </a:r>
            <a:endParaRPr lang="en-US" altLang="ko-KR" sz="1000" b="1" dirty="0">
              <a:solidFill>
                <a:srgbClr val="00B05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934283" y="4025048"/>
            <a:ext cx="1005642" cy="23281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1/150 </a:t>
            </a:r>
            <a:r>
              <a:rPr lang="ko-KR" altLang="en-US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초과</a:t>
            </a: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!!</a:t>
            </a:r>
            <a:endParaRPr lang="en-US" altLang="ko-KR" sz="1000" b="1" dirty="0">
              <a:solidFill>
                <a:srgbClr val="00B05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867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807" y="4532313"/>
            <a:ext cx="4585493" cy="1289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9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8394700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① 변위조사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기울기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err="1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부동침하량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)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결과 정기적인 주의관찰이 필요한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11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21511" name="내용 개체 틀 2"/>
          <p:cNvSpPr txBox="1">
            <a:spLocks/>
          </p:cNvSpPr>
          <p:nvPr/>
        </p:nvSpPr>
        <p:spPr bwMode="auto">
          <a:xfrm>
            <a:off x="1209675" y="2022475"/>
            <a:ext cx="2492374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13.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동부연립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조촌동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b="1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돋움" pitchFamily="50" charset="-127"/>
                <a:ea typeface="돋움" pitchFamily="50" charset="-127"/>
              </a:rPr>
              <a:t> </a:t>
            </a: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5716588" y="3690938"/>
            <a:ext cx="1014412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</a:t>
            </a:r>
            <a:endParaRPr lang="en-US" altLang="ko-KR" sz="14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254125" y="2392363"/>
            <a:ext cx="8916988" cy="10477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가동의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기울기를 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45~254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㎜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1/187~1/33)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err="1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(1/250)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endParaRPr lang="en-US" altLang="ko-KR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 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1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차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(4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월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와 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2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차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(8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월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기울기의 측정값을 비교한 결과 </a:t>
            </a:r>
            <a:r>
              <a:rPr lang="ko-KR" altLang="en-US" sz="1400" dirty="0" err="1">
                <a:latin typeface="-윤고딕330" panose="02030504000101010101" pitchFamily="18" charset="-127"/>
                <a:ea typeface="-윤고딕330" panose="02030504000101010101" pitchFamily="18" charset="-127"/>
              </a:rPr>
              <a:t>변화량은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0~3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㎜로 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진행 없음</a:t>
            </a:r>
            <a:endParaRPr lang="en-US" altLang="ko-KR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가동의 </a:t>
            </a:r>
            <a:r>
              <a:rPr lang="ko-KR" altLang="en-US" sz="1400" dirty="0" err="1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부동침하량을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130~147mm(1/69~1/61)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err="1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1/250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endParaRPr lang="ko-KR" altLang="en-US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3" name="오른쪽 화살표 32"/>
          <p:cNvSpPr/>
          <p:nvPr/>
        </p:nvSpPr>
        <p:spPr>
          <a:xfrm rot="16200000">
            <a:off x="3290887" y="4851401"/>
            <a:ext cx="517525" cy="4572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5" name="TextBox 34"/>
          <p:cNvSpPr txBox="1"/>
          <p:nvPr/>
        </p:nvSpPr>
        <p:spPr bwMode="auto">
          <a:xfrm>
            <a:off x="3238500" y="4348163"/>
            <a:ext cx="620713" cy="3873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254mm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1/33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7" name="TextBox 36"/>
          <p:cNvSpPr txBox="1"/>
          <p:nvPr/>
        </p:nvSpPr>
        <p:spPr bwMode="auto">
          <a:xfrm>
            <a:off x="8075612" y="4281489"/>
            <a:ext cx="620713" cy="387350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147mm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1/61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0" name="오른쪽 화살표 39"/>
          <p:cNvSpPr/>
          <p:nvPr/>
        </p:nvSpPr>
        <p:spPr>
          <a:xfrm rot="16200000">
            <a:off x="8130381" y="4902995"/>
            <a:ext cx="517525" cy="45561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2" name="TextBox 41"/>
          <p:cNvSpPr txBox="1"/>
          <p:nvPr/>
        </p:nvSpPr>
        <p:spPr bwMode="auto">
          <a:xfrm>
            <a:off x="1254125" y="3690938"/>
            <a:ext cx="685800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</a:t>
            </a:r>
            <a:endParaRPr lang="en-US" altLang="ko-KR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직선 연결선 22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031" y="4103687"/>
            <a:ext cx="4296569" cy="2396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 bwMode="auto">
          <a:xfrm>
            <a:off x="5725359" y="4021329"/>
            <a:ext cx="1005642" cy="23281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1/150 </a:t>
            </a:r>
            <a:r>
              <a:rPr lang="ko-KR" altLang="en-US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초과</a:t>
            </a: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!!</a:t>
            </a:r>
            <a:endParaRPr lang="en-US" altLang="ko-KR" sz="1000" b="1" dirty="0">
              <a:solidFill>
                <a:srgbClr val="00B05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934283" y="4025048"/>
            <a:ext cx="1005642" cy="23281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1/150 </a:t>
            </a:r>
            <a:r>
              <a:rPr lang="ko-KR" altLang="en-US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초과</a:t>
            </a: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!!</a:t>
            </a:r>
            <a:endParaRPr lang="en-US" altLang="ko-KR" sz="1000" b="1" dirty="0">
              <a:solidFill>
                <a:srgbClr val="00B05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867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499" y="3754437"/>
            <a:ext cx="3204039" cy="2765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9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8394700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① 변위조사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기울기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err="1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부동침하량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)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결과 정기적인 주의관찰이 필요한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11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21511" name="내용 개체 틀 2"/>
          <p:cNvSpPr txBox="1">
            <a:spLocks/>
          </p:cNvSpPr>
          <p:nvPr/>
        </p:nvSpPr>
        <p:spPr bwMode="auto">
          <a:xfrm>
            <a:off x="1209675" y="2022475"/>
            <a:ext cx="2492374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14. 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삼정연립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조촌동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b="1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돋움" pitchFamily="50" charset="-127"/>
                <a:ea typeface="돋움" pitchFamily="50" charset="-127"/>
              </a:rPr>
              <a:t> </a:t>
            </a: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5716588" y="3690938"/>
            <a:ext cx="1014412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</a:t>
            </a:r>
            <a:endParaRPr lang="en-US" altLang="ko-KR" sz="14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254125" y="2392363"/>
            <a:ext cx="8916988" cy="10477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가동과 </a:t>
            </a:r>
            <a:r>
              <a:rPr lang="ko-KR" altLang="en-US" sz="1400" dirty="0" err="1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나동의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기울기를 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1~200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㎜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1/9,400~1/47)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일부 위치에서 </a:t>
            </a:r>
            <a:r>
              <a:rPr lang="ko-KR" altLang="en-US" sz="1400" dirty="0" err="1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(1/250)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endParaRPr lang="en-US" altLang="ko-KR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 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1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차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(4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월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와 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2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차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(8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월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기울기의 측정값을 비교한 결과 </a:t>
            </a:r>
            <a:r>
              <a:rPr lang="ko-KR" altLang="en-US" sz="1400" dirty="0" err="1">
                <a:latin typeface="-윤고딕330" panose="02030504000101010101" pitchFamily="18" charset="-127"/>
                <a:ea typeface="-윤고딕330" panose="02030504000101010101" pitchFamily="18" charset="-127"/>
              </a:rPr>
              <a:t>변화량은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0~3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㎜로 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진행 없음</a:t>
            </a:r>
            <a:endParaRPr lang="en-US" altLang="ko-KR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가동과 </a:t>
            </a:r>
            <a:r>
              <a:rPr lang="ko-KR" altLang="en-US" sz="1400" dirty="0" err="1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나동의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err="1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부동침하량을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12~84mm(1/367~1/52)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일부 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위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치에서 </a:t>
            </a:r>
            <a:r>
              <a:rPr lang="ko-KR" altLang="en-US" sz="1400" dirty="0" err="1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1/250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endParaRPr lang="ko-KR" altLang="en-US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3" name="오른쪽 화살표 32"/>
          <p:cNvSpPr/>
          <p:nvPr/>
        </p:nvSpPr>
        <p:spPr>
          <a:xfrm rot="16200000">
            <a:off x="3252787" y="4000501"/>
            <a:ext cx="517525" cy="4572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5" name="TextBox 34"/>
          <p:cNvSpPr txBox="1"/>
          <p:nvPr/>
        </p:nvSpPr>
        <p:spPr bwMode="auto">
          <a:xfrm>
            <a:off x="3200400" y="3535363"/>
            <a:ext cx="620713" cy="3873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200mm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1/47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6" name="TextBox 35"/>
          <p:cNvSpPr txBox="1"/>
          <p:nvPr/>
        </p:nvSpPr>
        <p:spPr bwMode="auto">
          <a:xfrm>
            <a:off x="3189288" y="5218113"/>
            <a:ext cx="620713" cy="3873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90mm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1/104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7" name="TextBox 36"/>
          <p:cNvSpPr txBox="1"/>
          <p:nvPr/>
        </p:nvSpPr>
        <p:spPr bwMode="auto">
          <a:xfrm>
            <a:off x="8645525" y="3640138"/>
            <a:ext cx="620713" cy="387350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84mm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1/52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9" name="오른쪽 화살표 38"/>
          <p:cNvSpPr/>
          <p:nvPr/>
        </p:nvSpPr>
        <p:spPr>
          <a:xfrm rot="16200000">
            <a:off x="3241675" y="5681663"/>
            <a:ext cx="517525" cy="4572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0" name="오른쪽 화살표 39"/>
          <p:cNvSpPr/>
          <p:nvPr/>
        </p:nvSpPr>
        <p:spPr>
          <a:xfrm rot="16200000">
            <a:off x="8168481" y="3988595"/>
            <a:ext cx="517525" cy="45561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2" name="TextBox 41"/>
          <p:cNvSpPr txBox="1"/>
          <p:nvPr/>
        </p:nvSpPr>
        <p:spPr bwMode="auto">
          <a:xfrm>
            <a:off x="1254125" y="3690938"/>
            <a:ext cx="685800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</a:t>
            </a:r>
            <a:endParaRPr lang="en-US" altLang="ko-KR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직선 연결선 22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 bwMode="auto">
          <a:xfrm>
            <a:off x="8655669" y="5153025"/>
            <a:ext cx="620713" cy="387350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34mm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1/129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6" name="오른쪽 화살표 25"/>
          <p:cNvSpPr/>
          <p:nvPr/>
        </p:nvSpPr>
        <p:spPr>
          <a:xfrm rot="16200000">
            <a:off x="8178625" y="5501482"/>
            <a:ext cx="517525" cy="45561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550" y="3652838"/>
            <a:ext cx="2711450" cy="3087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 bwMode="auto">
          <a:xfrm>
            <a:off x="5725359" y="4021329"/>
            <a:ext cx="1005642" cy="23281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1/150 </a:t>
            </a:r>
            <a:r>
              <a:rPr lang="ko-KR" altLang="en-US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초과</a:t>
            </a: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!!</a:t>
            </a:r>
            <a:endParaRPr lang="en-US" altLang="ko-KR" sz="1000" b="1" dirty="0">
              <a:solidFill>
                <a:srgbClr val="00B05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 bwMode="auto">
          <a:xfrm>
            <a:off x="934283" y="4025048"/>
            <a:ext cx="1005642" cy="23281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1/150 </a:t>
            </a:r>
            <a:r>
              <a:rPr lang="ko-KR" altLang="en-US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초과</a:t>
            </a: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!!</a:t>
            </a:r>
            <a:endParaRPr lang="en-US" altLang="ko-KR" sz="1000" b="1" dirty="0">
              <a:solidFill>
                <a:srgbClr val="00B05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867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106" y="4002881"/>
            <a:ext cx="2727058" cy="2501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9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8394700" cy="40011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① 변위조사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기울기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err="1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부동침하량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)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결과 정기적인 주의관찰이 필요한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11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21511" name="내용 개체 틀 2"/>
          <p:cNvSpPr txBox="1">
            <a:spLocks/>
          </p:cNvSpPr>
          <p:nvPr/>
        </p:nvSpPr>
        <p:spPr bwMode="auto">
          <a:xfrm>
            <a:off x="1209675" y="2022475"/>
            <a:ext cx="2492374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17. 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서나운연립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나운동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b="1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돋움" pitchFamily="50" charset="-127"/>
                <a:ea typeface="돋움" pitchFamily="50" charset="-127"/>
              </a:rPr>
              <a:t> </a:t>
            </a: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5716588" y="3690938"/>
            <a:ext cx="1014412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</a:t>
            </a:r>
            <a:endParaRPr lang="en-US" altLang="ko-KR" sz="14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254125" y="2392363"/>
            <a:ext cx="8916988" cy="10477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가동과 </a:t>
            </a:r>
            <a:r>
              <a:rPr lang="ko-KR" altLang="en-US" sz="1400" dirty="0" err="1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나동의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기울기를 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8~190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㎜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1/1,050~1/37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일부 위치에서 </a:t>
            </a:r>
            <a:r>
              <a:rPr lang="ko-KR" altLang="en-US" sz="1400" dirty="0" err="1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(1/250)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endParaRPr lang="en-US" altLang="ko-KR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 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1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차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(4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월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와 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2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차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(8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월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기울기의 측정값을 비교한 결과 </a:t>
            </a:r>
            <a:r>
              <a:rPr lang="ko-KR" altLang="en-US" sz="1400" dirty="0" err="1">
                <a:latin typeface="-윤고딕330" panose="02030504000101010101" pitchFamily="18" charset="-127"/>
                <a:ea typeface="-윤고딕330" panose="02030504000101010101" pitchFamily="18" charset="-127"/>
              </a:rPr>
              <a:t>변화량은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0~3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㎜로 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진행 없음</a:t>
            </a:r>
            <a:endParaRPr lang="en-US" altLang="ko-KR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가동과 </a:t>
            </a:r>
            <a:r>
              <a:rPr lang="ko-KR" altLang="en-US" sz="1400" dirty="0" err="1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나동의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err="1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부동침하량을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20~140mm(1/600~1/71)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일부 위치에서 </a:t>
            </a:r>
            <a:r>
              <a:rPr lang="ko-KR" altLang="en-US" sz="1400" dirty="0" err="1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1/250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endParaRPr lang="ko-KR" altLang="en-US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3" name="오른쪽 화살표 32"/>
          <p:cNvSpPr/>
          <p:nvPr/>
        </p:nvSpPr>
        <p:spPr>
          <a:xfrm rot="16200000">
            <a:off x="3328987" y="3962401"/>
            <a:ext cx="517525" cy="4572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5" name="TextBox 34"/>
          <p:cNvSpPr txBox="1"/>
          <p:nvPr/>
        </p:nvSpPr>
        <p:spPr bwMode="auto">
          <a:xfrm>
            <a:off x="3276600" y="3497263"/>
            <a:ext cx="620713" cy="3873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190mm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1/37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6" name="TextBox 35"/>
          <p:cNvSpPr txBox="1"/>
          <p:nvPr/>
        </p:nvSpPr>
        <p:spPr bwMode="auto">
          <a:xfrm>
            <a:off x="3251200" y="5227638"/>
            <a:ext cx="620713" cy="3873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66mm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1/108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7" name="TextBox 36"/>
          <p:cNvSpPr txBox="1"/>
          <p:nvPr/>
        </p:nvSpPr>
        <p:spPr bwMode="auto">
          <a:xfrm>
            <a:off x="8078785" y="3673476"/>
            <a:ext cx="620713" cy="387350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140mm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1/87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8" name="TextBox 37"/>
          <p:cNvSpPr txBox="1"/>
          <p:nvPr/>
        </p:nvSpPr>
        <p:spPr bwMode="auto">
          <a:xfrm>
            <a:off x="8091486" y="5059867"/>
            <a:ext cx="620713" cy="387350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50mm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1/200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9" name="오른쪽 화살표 38"/>
          <p:cNvSpPr/>
          <p:nvPr/>
        </p:nvSpPr>
        <p:spPr>
          <a:xfrm rot="16200000">
            <a:off x="3303587" y="5691188"/>
            <a:ext cx="517525" cy="4572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0" name="오른쪽 화살표 39"/>
          <p:cNvSpPr/>
          <p:nvPr/>
        </p:nvSpPr>
        <p:spPr>
          <a:xfrm rot="16200000">
            <a:off x="8143081" y="4153695"/>
            <a:ext cx="517525" cy="45561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1" name="오른쪽 화살표 40"/>
          <p:cNvSpPr/>
          <p:nvPr/>
        </p:nvSpPr>
        <p:spPr>
          <a:xfrm rot="16200000">
            <a:off x="8143081" y="5539582"/>
            <a:ext cx="517525" cy="45561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2" name="TextBox 41"/>
          <p:cNvSpPr txBox="1"/>
          <p:nvPr/>
        </p:nvSpPr>
        <p:spPr bwMode="auto">
          <a:xfrm>
            <a:off x="1254125" y="3690938"/>
            <a:ext cx="685800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</a:t>
            </a:r>
            <a:endParaRPr lang="en-US" altLang="ko-KR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직선 연결선 22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350" y="3600452"/>
            <a:ext cx="2584450" cy="311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 bwMode="auto">
          <a:xfrm>
            <a:off x="5725359" y="4021329"/>
            <a:ext cx="1005642" cy="23281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1/150 </a:t>
            </a:r>
            <a:r>
              <a:rPr lang="ko-KR" altLang="en-US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초과</a:t>
            </a: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!!</a:t>
            </a:r>
            <a:endParaRPr lang="en-US" altLang="ko-KR" sz="1000" b="1" dirty="0">
              <a:solidFill>
                <a:srgbClr val="00B05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 bwMode="auto">
          <a:xfrm>
            <a:off x="934283" y="4025048"/>
            <a:ext cx="1005642" cy="23281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1/150 </a:t>
            </a:r>
            <a:r>
              <a:rPr lang="ko-KR" altLang="en-US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초과</a:t>
            </a: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!!</a:t>
            </a:r>
            <a:endParaRPr lang="en-US" altLang="ko-KR" sz="1000" b="1" dirty="0">
              <a:solidFill>
                <a:srgbClr val="00B05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867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857" y="4550569"/>
            <a:ext cx="4490244" cy="1024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9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8394700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① 변위조사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기울기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err="1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부동침하량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)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결과 정기적인 주의관찰이 필요한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11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21511" name="내용 개체 틀 2"/>
          <p:cNvSpPr txBox="1">
            <a:spLocks/>
          </p:cNvSpPr>
          <p:nvPr/>
        </p:nvSpPr>
        <p:spPr bwMode="auto">
          <a:xfrm>
            <a:off x="1209675" y="2022475"/>
            <a:ext cx="2492374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19.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연일연립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조촌동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b="1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돋움" pitchFamily="50" charset="-127"/>
                <a:ea typeface="돋움" pitchFamily="50" charset="-127"/>
              </a:rPr>
              <a:t> </a:t>
            </a: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5716588" y="3690938"/>
            <a:ext cx="1014412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</a:t>
            </a:r>
            <a:endParaRPr lang="en-US" altLang="ko-KR" sz="14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254125" y="2392363"/>
            <a:ext cx="8916988" cy="10477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나동의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기울기를 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23~150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㎜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1/409~1/63)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일부 위치에서 </a:t>
            </a:r>
            <a:r>
              <a:rPr lang="ko-KR" altLang="en-US" sz="1400" dirty="0" err="1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(1/250)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endParaRPr lang="en-US" altLang="ko-KR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 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1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차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(4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월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와 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2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차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(8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월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기울기의 측정값을 비교한 결과 </a:t>
            </a:r>
            <a:r>
              <a:rPr lang="ko-KR" altLang="en-US" sz="1400" dirty="0" err="1">
                <a:latin typeface="-윤고딕330" panose="02030504000101010101" pitchFamily="18" charset="-127"/>
                <a:ea typeface="-윤고딕330" panose="02030504000101010101" pitchFamily="18" charset="-127"/>
              </a:rPr>
              <a:t>변화량은</a:t>
            </a:r>
            <a:r>
              <a:rPr lang="ko-KR" altLang="en-US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0~3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㎜로 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진행 없음</a:t>
            </a:r>
            <a:endParaRPr lang="en-US" altLang="ko-KR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나동의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err="1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부동침하량을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62~72mm(1/108~1/93)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err="1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1/250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endParaRPr lang="ko-KR" altLang="en-US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3" name="오른쪽 화살표 32"/>
          <p:cNvSpPr/>
          <p:nvPr/>
        </p:nvSpPr>
        <p:spPr>
          <a:xfrm rot="16200000">
            <a:off x="3036887" y="4610101"/>
            <a:ext cx="517525" cy="4572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5" name="TextBox 34"/>
          <p:cNvSpPr txBox="1"/>
          <p:nvPr/>
        </p:nvSpPr>
        <p:spPr bwMode="auto">
          <a:xfrm>
            <a:off x="2984500" y="4144963"/>
            <a:ext cx="620713" cy="3873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150mm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1/63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7" name="TextBox 36"/>
          <p:cNvSpPr txBox="1"/>
          <p:nvPr/>
        </p:nvSpPr>
        <p:spPr bwMode="auto">
          <a:xfrm>
            <a:off x="8396286" y="4137026"/>
            <a:ext cx="620713" cy="387350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72mm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1/93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0" name="오른쪽 화살표 39"/>
          <p:cNvSpPr/>
          <p:nvPr/>
        </p:nvSpPr>
        <p:spPr>
          <a:xfrm rot="16200000">
            <a:off x="8447881" y="4623595"/>
            <a:ext cx="517525" cy="45561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2" name="TextBox 41"/>
          <p:cNvSpPr txBox="1"/>
          <p:nvPr/>
        </p:nvSpPr>
        <p:spPr bwMode="auto">
          <a:xfrm>
            <a:off x="1254125" y="3690938"/>
            <a:ext cx="685800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</a:t>
            </a:r>
            <a:endParaRPr lang="en-US" altLang="ko-KR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직선 연결선 22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975" y="4202113"/>
            <a:ext cx="3984626" cy="1499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 bwMode="auto">
          <a:xfrm>
            <a:off x="5725359" y="4021329"/>
            <a:ext cx="1005642" cy="23281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1/150 </a:t>
            </a:r>
            <a:r>
              <a:rPr lang="ko-KR" altLang="en-US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초과</a:t>
            </a: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!!</a:t>
            </a:r>
            <a:endParaRPr lang="en-US" altLang="ko-KR" sz="1000" b="1" dirty="0">
              <a:solidFill>
                <a:srgbClr val="00B05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934283" y="4025048"/>
            <a:ext cx="1005642" cy="23281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1/150 </a:t>
            </a:r>
            <a:r>
              <a:rPr lang="ko-KR" altLang="en-US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초과</a:t>
            </a: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!!</a:t>
            </a:r>
            <a:endParaRPr lang="en-US" altLang="ko-KR" sz="1000" b="1" dirty="0">
              <a:solidFill>
                <a:srgbClr val="00B05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867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975" y="4743451"/>
            <a:ext cx="3984625" cy="953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9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8394700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① 변위조사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기울기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err="1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부동침하량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)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결과 정기적인 주의관찰이 필요한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11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21511" name="내용 개체 틀 2"/>
          <p:cNvSpPr txBox="1">
            <a:spLocks/>
          </p:cNvSpPr>
          <p:nvPr/>
        </p:nvSpPr>
        <p:spPr bwMode="auto">
          <a:xfrm>
            <a:off x="1209675" y="2022475"/>
            <a:ext cx="2492374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21.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서문연립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나운동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b="1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돋움" pitchFamily="50" charset="-127"/>
                <a:ea typeface="돋움" pitchFamily="50" charset="-127"/>
              </a:rPr>
              <a:t> </a:t>
            </a: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5716588" y="3690938"/>
            <a:ext cx="1014412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</a:t>
            </a:r>
            <a:endParaRPr lang="en-US" altLang="ko-KR" sz="14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254125" y="2392363"/>
            <a:ext cx="8916988" cy="10477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기울기를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14~84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㎜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1/650~1/108)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일부 위치에서 </a:t>
            </a:r>
            <a:r>
              <a:rPr lang="ko-KR" altLang="en-US" sz="1400" dirty="0" err="1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(1/250)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endParaRPr lang="en-US" altLang="ko-KR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 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1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차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(4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월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와 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2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차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(8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월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기울기의 측정값을 비교한 결과 </a:t>
            </a:r>
            <a:r>
              <a:rPr lang="ko-KR" altLang="en-US" sz="1400" dirty="0" err="1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변화량은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0~3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㎜로 진행 없음</a:t>
            </a:r>
            <a:endParaRPr lang="en-US" altLang="ko-KR" sz="1400" dirty="0" smtClean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부동침하량을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18~33mm(1/244~1/133)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일부 위치에서 </a:t>
            </a:r>
            <a:r>
              <a:rPr lang="ko-KR" altLang="en-US" sz="1400" dirty="0" err="1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1/250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endParaRPr lang="ko-KR" altLang="en-US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3" name="오른쪽 화살표 32"/>
          <p:cNvSpPr/>
          <p:nvPr/>
        </p:nvSpPr>
        <p:spPr>
          <a:xfrm rot="16200000">
            <a:off x="3201551" y="4991101"/>
            <a:ext cx="517525" cy="4572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5" name="TextBox 34"/>
          <p:cNvSpPr txBox="1"/>
          <p:nvPr/>
        </p:nvSpPr>
        <p:spPr bwMode="auto">
          <a:xfrm>
            <a:off x="3149164" y="4525963"/>
            <a:ext cx="620713" cy="3873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84mm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1/108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7" name="TextBox 36"/>
          <p:cNvSpPr txBox="1"/>
          <p:nvPr/>
        </p:nvSpPr>
        <p:spPr bwMode="auto">
          <a:xfrm>
            <a:off x="8734426" y="4859337"/>
            <a:ext cx="620713" cy="387350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33mm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1/133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0" name="오른쪽 화살표 39"/>
          <p:cNvSpPr/>
          <p:nvPr/>
        </p:nvSpPr>
        <p:spPr>
          <a:xfrm rot="16200000">
            <a:off x="8155782" y="4890294"/>
            <a:ext cx="517525" cy="45561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2" name="TextBox 41"/>
          <p:cNvSpPr txBox="1"/>
          <p:nvPr/>
        </p:nvSpPr>
        <p:spPr bwMode="auto">
          <a:xfrm>
            <a:off x="1254125" y="3690938"/>
            <a:ext cx="685800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</a:t>
            </a:r>
            <a:endParaRPr lang="en-US" altLang="ko-KR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직선 연결선 22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 bwMode="auto">
          <a:xfrm>
            <a:off x="5725359" y="4021329"/>
            <a:ext cx="1005642" cy="23281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1/150 </a:t>
            </a:r>
            <a:r>
              <a:rPr lang="ko-KR" altLang="en-US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초과</a:t>
            </a: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!!</a:t>
            </a:r>
            <a:endParaRPr lang="en-US" altLang="ko-KR" sz="1000" b="1" dirty="0">
              <a:solidFill>
                <a:srgbClr val="00B05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934283" y="4025048"/>
            <a:ext cx="1005642" cy="23281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1/150 </a:t>
            </a:r>
            <a:r>
              <a:rPr lang="ko-KR" altLang="en-US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초과</a:t>
            </a: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!!</a:t>
            </a:r>
            <a:endParaRPr lang="en-US" altLang="ko-KR" sz="1000" b="1" dirty="0">
              <a:solidFill>
                <a:srgbClr val="00B05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25" y="4414838"/>
            <a:ext cx="4610101" cy="185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867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777" y="4018779"/>
            <a:ext cx="3638057" cy="2057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9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8394700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① 변위조사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기울기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err="1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부동침하량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)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결과 정기적인 주의관찰이 필요한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11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21511" name="내용 개체 틀 2"/>
          <p:cNvSpPr txBox="1">
            <a:spLocks/>
          </p:cNvSpPr>
          <p:nvPr/>
        </p:nvSpPr>
        <p:spPr bwMode="auto">
          <a:xfrm>
            <a:off x="1209675" y="2022475"/>
            <a:ext cx="2492374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22.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현대주택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나운동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b="1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돋움" pitchFamily="50" charset="-127"/>
                <a:ea typeface="돋움" pitchFamily="50" charset="-127"/>
              </a:rPr>
              <a:t> </a:t>
            </a: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5716588" y="3690938"/>
            <a:ext cx="1014412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</a:t>
            </a:r>
            <a:endParaRPr lang="en-US" altLang="ko-KR" sz="14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254125" y="2553608"/>
            <a:ext cx="8916988" cy="72526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기울기를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26~158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㎜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1/519~1/85)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일부 위치에서 </a:t>
            </a:r>
            <a:r>
              <a:rPr lang="ko-KR" altLang="en-US" sz="1400" dirty="0" err="1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(1/250)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endParaRPr lang="en-US" altLang="ko-KR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부동침하량을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66~101mm(1/149~1/99)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일부 위치에서 </a:t>
            </a:r>
            <a:r>
              <a:rPr lang="ko-KR" altLang="en-US" sz="1400" dirty="0" err="1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1/250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endParaRPr lang="ko-KR" altLang="en-US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3" name="오른쪽 화살표 32"/>
          <p:cNvSpPr/>
          <p:nvPr/>
        </p:nvSpPr>
        <p:spPr>
          <a:xfrm rot="5400000">
            <a:off x="3240966" y="4063544"/>
            <a:ext cx="517525" cy="4572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5" name="TextBox 34"/>
          <p:cNvSpPr txBox="1"/>
          <p:nvPr/>
        </p:nvSpPr>
        <p:spPr bwMode="auto">
          <a:xfrm>
            <a:off x="3188579" y="3598406"/>
            <a:ext cx="620713" cy="3873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158</a:t>
            </a: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1/85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7" name="TextBox 36"/>
          <p:cNvSpPr txBox="1"/>
          <p:nvPr/>
        </p:nvSpPr>
        <p:spPr bwMode="auto">
          <a:xfrm>
            <a:off x="8931501" y="5263128"/>
            <a:ext cx="620713" cy="387350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92</a:t>
            </a: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1/115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0" name="오른쪽 화살표 39"/>
          <p:cNvSpPr/>
          <p:nvPr/>
        </p:nvSpPr>
        <p:spPr>
          <a:xfrm rot="16200000">
            <a:off x="8352857" y="5294085"/>
            <a:ext cx="517525" cy="45561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2" name="TextBox 41"/>
          <p:cNvSpPr txBox="1"/>
          <p:nvPr/>
        </p:nvSpPr>
        <p:spPr bwMode="auto">
          <a:xfrm>
            <a:off x="1254125" y="3690938"/>
            <a:ext cx="685800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</a:t>
            </a:r>
            <a:endParaRPr lang="en-US" altLang="ko-KR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직선 연결선 22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 bwMode="auto">
          <a:xfrm>
            <a:off x="5725359" y="4021329"/>
            <a:ext cx="1005642" cy="23281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1/150 </a:t>
            </a:r>
            <a:r>
              <a:rPr lang="ko-KR" altLang="en-US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초과</a:t>
            </a: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!!</a:t>
            </a:r>
            <a:endParaRPr lang="en-US" altLang="ko-KR" sz="1000" b="1" dirty="0">
              <a:solidFill>
                <a:srgbClr val="00B05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934283" y="4025048"/>
            <a:ext cx="1005642" cy="23281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1/150 </a:t>
            </a:r>
            <a:r>
              <a:rPr lang="ko-KR" altLang="en-US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초과</a:t>
            </a: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!!</a:t>
            </a:r>
            <a:endParaRPr lang="en-US" altLang="ko-KR" sz="1000" b="1" dirty="0">
              <a:solidFill>
                <a:srgbClr val="00B05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4" name="오른쪽 화살표 23"/>
          <p:cNvSpPr/>
          <p:nvPr/>
        </p:nvSpPr>
        <p:spPr>
          <a:xfrm rot="16200000">
            <a:off x="3251472" y="5595469"/>
            <a:ext cx="517525" cy="4572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5" name="TextBox 24"/>
          <p:cNvSpPr txBox="1"/>
          <p:nvPr/>
        </p:nvSpPr>
        <p:spPr bwMode="auto">
          <a:xfrm>
            <a:off x="3199085" y="5130331"/>
            <a:ext cx="620713" cy="3873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153</a:t>
            </a: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1/88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8978799" y="4123856"/>
            <a:ext cx="620713" cy="387350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101</a:t>
            </a: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1/99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7" name="오른쪽 화살표 26"/>
          <p:cNvSpPr/>
          <p:nvPr/>
        </p:nvSpPr>
        <p:spPr>
          <a:xfrm rot="5400000">
            <a:off x="8400155" y="4154813"/>
            <a:ext cx="517525" cy="45561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341" y="3730887"/>
            <a:ext cx="3160220" cy="2885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822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066" y="4414838"/>
            <a:ext cx="4807443" cy="1309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9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8394700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① 변위조사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기울기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err="1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부동침하량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)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결과 정기적인 주의관찰이 필요한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11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21511" name="내용 개체 틀 2"/>
          <p:cNvSpPr txBox="1">
            <a:spLocks/>
          </p:cNvSpPr>
          <p:nvPr/>
        </p:nvSpPr>
        <p:spPr bwMode="auto">
          <a:xfrm>
            <a:off x="1209675" y="2022475"/>
            <a:ext cx="2492374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23.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삼</a:t>
            </a: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성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조</a:t>
            </a:r>
            <a:r>
              <a:rPr kumimoji="1" lang="ko-KR" altLang="en-US" sz="1400" dirty="0" err="1">
                <a:latin typeface="-윤고딕330" pitchFamily="18" charset="-127"/>
                <a:ea typeface="-윤고딕330" pitchFamily="18" charset="-127"/>
              </a:rPr>
              <a:t>촌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b="1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돋움" pitchFamily="50" charset="-127"/>
                <a:ea typeface="돋움" pitchFamily="50" charset="-127"/>
              </a:rPr>
              <a:t> </a:t>
            </a: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5716588" y="3690938"/>
            <a:ext cx="1014412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</a:t>
            </a:r>
            <a:endParaRPr lang="en-US" altLang="ko-KR" sz="14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254125" y="2553608"/>
            <a:ext cx="8916988" cy="72526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err="1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나동의</a:t>
            </a:r>
            <a:r>
              <a:rPr lang="ko-KR" altLang="en-US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기울기를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1~274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㎜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1/9,400~1/34)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일부 위치에서 </a:t>
            </a:r>
            <a:r>
              <a:rPr lang="ko-KR" altLang="en-US" sz="1400" dirty="0" err="1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(1/250)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endParaRPr lang="en-US" altLang="ko-KR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부동침하량을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측정한 결과 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143mm(1/59)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로 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일부 위치에서 </a:t>
            </a:r>
            <a:r>
              <a:rPr lang="ko-KR" altLang="en-US" sz="1400" dirty="0" err="1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관리기준값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1/250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을 초과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endParaRPr lang="ko-KR" altLang="en-US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3" name="오른쪽 화살표 32"/>
          <p:cNvSpPr/>
          <p:nvPr/>
        </p:nvSpPr>
        <p:spPr>
          <a:xfrm rot="16200000">
            <a:off x="3256732" y="4607471"/>
            <a:ext cx="517525" cy="4572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5" name="TextBox 34"/>
          <p:cNvSpPr txBox="1"/>
          <p:nvPr/>
        </p:nvSpPr>
        <p:spPr bwMode="auto">
          <a:xfrm>
            <a:off x="3204345" y="4142333"/>
            <a:ext cx="620713" cy="38735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274</a:t>
            </a: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1/34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7" name="TextBox 36"/>
          <p:cNvSpPr txBox="1"/>
          <p:nvPr/>
        </p:nvSpPr>
        <p:spPr bwMode="auto">
          <a:xfrm>
            <a:off x="9514843" y="4537892"/>
            <a:ext cx="620713" cy="387350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143mm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1/59</a:t>
            </a:r>
            <a:endParaRPr lang="en-US" altLang="ko-KR" sz="10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0" name="오른쪽 화살표 39"/>
          <p:cNvSpPr/>
          <p:nvPr/>
        </p:nvSpPr>
        <p:spPr>
          <a:xfrm rot="16200000">
            <a:off x="8936199" y="4568849"/>
            <a:ext cx="517525" cy="45561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2" name="TextBox 41"/>
          <p:cNvSpPr txBox="1"/>
          <p:nvPr/>
        </p:nvSpPr>
        <p:spPr bwMode="auto">
          <a:xfrm>
            <a:off x="1254125" y="3690938"/>
            <a:ext cx="685800" cy="293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</a:t>
            </a:r>
            <a:endParaRPr lang="en-US" altLang="ko-KR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직선 연결선 22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 bwMode="auto">
          <a:xfrm>
            <a:off x="5725359" y="4021329"/>
            <a:ext cx="1005642" cy="23281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1/150 </a:t>
            </a:r>
            <a:r>
              <a:rPr lang="ko-KR" altLang="en-US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초과</a:t>
            </a: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!!</a:t>
            </a:r>
            <a:endParaRPr lang="en-US" altLang="ko-KR" sz="1000" b="1" dirty="0">
              <a:solidFill>
                <a:srgbClr val="00B05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934283" y="4025048"/>
            <a:ext cx="1005642" cy="23281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1/150 </a:t>
            </a:r>
            <a:r>
              <a:rPr lang="ko-KR" altLang="en-US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초과</a:t>
            </a:r>
            <a:r>
              <a:rPr lang="en-US" altLang="ko-KR" sz="1000" b="1" dirty="0" smtClean="0">
                <a:solidFill>
                  <a:srgbClr val="00B05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!!</a:t>
            </a:r>
            <a:endParaRPr lang="en-US" altLang="ko-KR" sz="1000" b="1" dirty="0">
              <a:solidFill>
                <a:srgbClr val="00B05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204" y="4066954"/>
            <a:ext cx="4167790" cy="1777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822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5" y="860425"/>
            <a:ext cx="4887913" cy="325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5216525" y="3709988"/>
            <a:ext cx="1758950" cy="817562"/>
          </a:xfrm>
          <a:prstGeom prst="rect">
            <a:avLst/>
          </a:prstGeom>
          <a:solidFill>
            <a:srgbClr val="CE3332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40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01</a:t>
            </a:r>
            <a:endParaRPr lang="en-US" altLang="ko-KR" sz="54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100" name="TextBox 5"/>
          <p:cNvSpPr txBox="1">
            <a:spLocks noChangeArrowheads="1"/>
          </p:cNvSpPr>
          <p:nvPr/>
        </p:nvSpPr>
        <p:spPr bwMode="auto">
          <a:xfrm>
            <a:off x="4513263" y="4791075"/>
            <a:ext cx="31654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3200">
                <a:latin typeface="-윤고딕330" pitchFamily="18" charset="-127"/>
                <a:ea typeface="-윤고딕330" pitchFamily="18" charset="-127"/>
              </a:rPr>
              <a:t>과   업   개   요</a:t>
            </a:r>
          </a:p>
        </p:txBody>
      </p:sp>
      <p:cxnSp>
        <p:nvCxnSpPr>
          <p:cNvPr id="8" name="직선 연결선 7"/>
          <p:cNvCxnSpPr/>
          <p:nvPr/>
        </p:nvCxnSpPr>
        <p:spPr>
          <a:xfrm>
            <a:off x="5822950" y="5591175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7224548" cy="40011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② 발코니 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증축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err="1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가시설로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인해 안전사고의 우려가 있는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9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21" name="TextBox 20"/>
          <p:cNvSpPr txBox="1"/>
          <p:nvPr/>
        </p:nvSpPr>
        <p:spPr bwMode="auto">
          <a:xfrm>
            <a:off x="342900" y="5752627"/>
            <a:ext cx="7224548" cy="940704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!!</a:t>
            </a:r>
            <a:r>
              <a:rPr lang="ko-KR" altLang="en-US" sz="1400" dirty="0">
                <a:solidFill>
                  <a:srgbClr val="0070C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건의사항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▶ </a:t>
            </a:r>
            <a:r>
              <a:rPr lang="ko-KR" altLang="en-US" sz="1400" dirty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정기적인 주의관찰을 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실시</a:t>
            </a:r>
            <a:endParaRPr lang="en-US" altLang="ko-KR" sz="1400" dirty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</a:t>
            </a:r>
            <a:r>
              <a:rPr lang="en-US" altLang="ko-KR" sz="12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철거하는 것이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바람직</a:t>
            </a:r>
            <a:endParaRPr lang="en-US" altLang="ko-KR" sz="1400" dirty="0" smtClean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 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철거 전까지 결함이나 변형 발생 등을 확인</a:t>
            </a:r>
            <a:endParaRPr lang="en-US" altLang="ko-KR" sz="1400" dirty="0" smtClean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 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3)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이상 징후 발생 시 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즉각 사용중지 </a:t>
            </a:r>
            <a:r>
              <a:rPr lang="ko-KR" altLang="en-US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및 </a:t>
            </a:r>
            <a:r>
              <a:rPr lang="ko-KR" altLang="en-US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철거</a:t>
            </a:r>
            <a:endParaRPr lang="en-US" altLang="ko-KR" sz="140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4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직선 연결선 36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표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285858"/>
              </p:ext>
            </p:extLst>
          </p:nvPr>
        </p:nvGraphicFramePr>
        <p:xfrm>
          <a:off x="363475" y="2049463"/>
          <a:ext cx="7199311" cy="35988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7199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998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396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구분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단지명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주소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비고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4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27" marR="83627" marT="38096" marB="3809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신화주택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200" b="0" u="none" strike="noStrike" dirty="0" err="1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진포</a:t>
                      </a:r>
                      <a:r>
                        <a:rPr lang="en-US" altLang="ko-KR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</a:t>
                      </a:r>
                      <a:r>
                        <a:rPr lang="ko-KR" altLang="en-US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24-9(</a:t>
                      </a:r>
                      <a:r>
                        <a:rPr lang="ko-KR" altLang="en-US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수송동</a:t>
                      </a:r>
                      <a:r>
                        <a:rPr lang="en-US" altLang="ko-KR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가시설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(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목재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),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발코니 증축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(3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세대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5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27" marR="83627" marT="38096" marB="3809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신화주택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u="none" strike="noStrike" dirty="0" err="1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경촌안</a:t>
                      </a:r>
                      <a:r>
                        <a:rPr lang="en-US" altLang="ko-KR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32(</a:t>
                      </a:r>
                      <a:r>
                        <a:rPr lang="ko-KR" altLang="en-US" sz="1200" b="0" u="none" strike="noStrike" dirty="0" err="1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경암동</a:t>
                      </a:r>
                      <a:r>
                        <a:rPr lang="en-US" altLang="ko-KR" sz="1200" b="0" u="none" strike="noStrike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발코니 증축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(22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세대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6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27" marR="83627" marT="38096" marB="3809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한아름연립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경장동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발코니 증축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(2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세대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7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27" marR="83627" marT="38096" marB="3809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무릉주택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백릉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14(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경장동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발코니 증축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(1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세대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ko-KR" altLang="en-US" sz="1200" b="0" kern="0" spc="0" dirty="0" smtClean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solidFill>
                            <a:srgbClr val="0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8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27" marR="83627" marT="38096" marB="3809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현대주택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풍전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4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18(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소룡동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발코니 증축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(1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세대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ko-KR" altLang="en-US" sz="1200" b="0" kern="0" spc="0" dirty="0" smtClean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12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27" marR="83627" marT="38096" marB="3809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</a:t>
                      </a: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명성연립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백릉로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152-5(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발코니 창문 확장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(1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세대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),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창문 확장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(1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세대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18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27" marR="83627" marT="38096" marB="38096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제일연립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경촌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22(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경암동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발코니 증축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(2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세대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),</a:t>
                      </a:r>
                      <a:r>
                        <a:rPr lang="en-US" altLang="ko-KR" sz="1200" b="0" kern="0" spc="0" baseline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ko-KR" altLang="en-US" sz="1200" b="0" kern="0" spc="0" baseline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발코니 확장</a:t>
                      </a:r>
                      <a:r>
                        <a:rPr lang="en-US" altLang="ko-KR" sz="1200" b="0" kern="0" spc="0" baseline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(11</a:t>
                      </a:r>
                      <a:r>
                        <a:rPr lang="ko-KR" altLang="en-US" sz="1200" b="0" kern="0" spc="0" baseline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세대</a:t>
                      </a:r>
                      <a:r>
                        <a:rPr lang="en-US" altLang="ko-KR" sz="1200" b="0" kern="0" spc="0" baseline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ko-KR" altLang="en-US" sz="1200" b="0" kern="0" spc="0" dirty="0" smtClean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20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27" marR="83627" marT="38096" marB="38096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항운연립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신설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23(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나운동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발코니 확장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(1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세대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21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서문연립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하신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20-2(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나운동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발코니 증축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(1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세대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ko-KR" altLang="en-US" sz="1200" b="0" kern="0" spc="0" dirty="0" smtClean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12" name="Picture 7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618" y="1806262"/>
            <a:ext cx="193634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4268" y="1806262"/>
            <a:ext cx="193634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618" y="3325040"/>
            <a:ext cx="193634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12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6371" y="3316205"/>
            <a:ext cx="1934237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6834" y="4838494"/>
            <a:ext cx="193634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6371" y="4838494"/>
            <a:ext cx="193634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I:\@2018년\#3.군산시 소규모 공동주택 안전점검\#중간보고용\추가사진\SAM_00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3480" y="2323961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:\@2018년\#3.군산시 소규모 공동주택 안전점검\#중간보고용\추가사진\SAM_00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391" y="2313605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8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3629" y="4696648"/>
            <a:ext cx="193634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Picture 5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051" y="4713614"/>
            <a:ext cx="193634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007" y="4694055"/>
            <a:ext cx="193634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9365" y="4686172"/>
            <a:ext cx="193634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7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007" y="2302883"/>
            <a:ext cx="193634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1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9365" y="2302883"/>
            <a:ext cx="193634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48" name="내용 개체 틀 2"/>
          <p:cNvSpPr txBox="1">
            <a:spLocks/>
          </p:cNvSpPr>
          <p:nvPr/>
        </p:nvSpPr>
        <p:spPr bwMode="auto">
          <a:xfrm>
            <a:off x="455810" y="1900679"/>
            <a:ext cx="8085137" cy="32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4.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신화주택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수송동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 bwMode="auto">
          <a:xfrm>
            <a:off x="567977" y="2320148"/>
            <a:ext cx="3138323" cy="1371591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err="1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가시설</a:t>
            </a:r>
            <a:r>
              <a:rPr lang="en-US" altLang="ko-KR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목재</a:t>
            </a:r>
            <a:r>
              <a:rPr lang="en-US" altLang="ko-KR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endParaRPr lang="en-US" altLang="ko-KR" sz="1400" dirty="0">
              <a:solidFill>
                <a:srgbClr val="C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-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가동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~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다동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지붕층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계단실</a:t>
            </a:r>
            <a:endParaRPr lang="en-US" altLang="ko-KR" sz="1400" dirty="0" smtClean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marL="171450" indent="-171450" eaLnBrk="1" fontAlgn="auto" latinLnBrk="1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altLang="ko-KR" sz="1400" dirty="0" smtClean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발코니 </a:t>
            </a:r>
            <a:r>
              <a:rPr lang="ko-KR" altLang="en-US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증축</a:t>
            </a:r>
            <a:endParaRPr lang="en-US" altLang="ko-KR" sz="1400" dirty="0" smtClean="0">
              <a:solidFill>
                <a:srgbClr val="C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-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나동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108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세대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-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다동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107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1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08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(2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세대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endParaRPr lang="en-US" altLang="ko-KR" sz="1400" dirty="0">
              <a:solidFill>
                <a:srgbClr val="FF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54" name="TextBox 53"/>
          <p:cNvSpPr txBox="1"/>
          <p:nvPr/>
        </p:nvSpPr>
        <p:spPr bwMode="auto">
          <a:xfrm>
            <a:off x="4597187" y="3524458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 err="1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가시설</a:t>
            </a:r>
            <a:r>
              <a:rPr lang="en-US" altLang="ko-KR" sz="12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2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목재</a:t>
            </a:r>
            <a:r>
              <a:rPr lang="en-US" altLang="ko-KR" sz="12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58" name="오른쪽 화살표 57"/>
          <p:cNvSpPr/>
          <p:nvPr/>
        </p:nvSpPr>
        <p:spPr>
          <a:xfrm rot="13708130">
            <a:off x="4734283" y="2980193"/>
            <a:ext cx="373063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59" name="오른쪽 화살표 58"/>
          <p:cNvSpPr/>
          <p:nvPr/>
        </p:nvSpPr>
        <p:spPr>
          <a:xfrm rot="18405649">
            <a:off x="6470415" y="2954101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61" name="오른쪽 화살표 60"/>
          <p:cNvSpPr/>
          <p:nvPr/>
        </p:nvSpPr>
        <p:spPr>
          <a:xfrm rot="2186013">
            <a:off x="8357037" y="2719950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4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직선 연결선 36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 bwMode="auto">
          <a:xfrm>
            <a:off x="6656946" y="3521865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 err="1">
                <a:latin typeface="-윤고딕330" panose="02030504000101010101" pitchFamily="18" charset="-127"/>
                <a:ea typeface="-윤고딕330" panose="02030504000101010101" pitchFamily="18" charset="-127"/>
              </a:rPr>
              <a:t>가시설</a:t>
            </a:r>
            <a:r>
              <a:rPr lang="en-US" altLang="ko-KR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목재</a:t>
            </a:r>
            <a:r>
              <a:rPr lang="en-US" altLang="ko-KR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</p:txBody>
      </p:sp>
      <p:sp>
        <p:nvSpPr>
          <p:cNvPr id="41" name="TextBox 40"/>
          <p:cNvSpPr txBox="1"/>
          <p:nvPr/>
        </p:nvSpPr>
        <p:spPr bwMode="auto">
          <a:xfrm>
            <a:off x="8699058" y="3541356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증축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 bwMode="auto">
          <a:xfrm>
            <a:off x="10701066" y="3540538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증축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53" name="내용 개체 틀 2"/>
          <p:cNvSpPr txBox="1">
            <a:spLocks/>
          </p:cNvSpPr>
          <p:nvPr/>
        </p:nvSpPr>
        <p:spPr bwMode="auto">
          <a:xfrm>
            <a:off x="458433" y="4283968"/>
            <a:ext cx="8085137" cy="32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5.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신화주택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경암동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55" name="TextBox 54"/>
          <p:cNvSpPr txBox="1"/>
          <p:nvPr/>
        </p:nvSpPr>
        <p:spPr bwMode="auto">
          <a:xfrm>
            <a:off x="570599" y="4703437"/>
            <a:ext cx="3135701" cy="1371591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발코니 </a:t>
            </a:r>
            <a:r>
              <a:rPr lang="ko-KR" altLang="en-US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증축</a:t>
            </a:r>
            <a:endParaRPr lang="en-US" altLang="ko-KR" sz="1400" dirty="0" smtClean="0">
              <a:solidFill>
                <a:srgbClr val="C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-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가동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101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~109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205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(10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세대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-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나동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101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~105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107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205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  207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307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(9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세대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-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다동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105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107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(2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세대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-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라동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101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세대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</p:txBody>
      </p:sp>
      <p:sp>
        <p:nvSpPr>
          <p:cNvPr id="56" name="TextBox 55"/>
          <p:cNvSpPr txBox="1"/>
          <p:nvPr/>
        </p:nvSpPr>
        <p:spPr bwMode="auto">
          <a:xfrm>
            <a:off x="4599810" y="5907747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증축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57" name="오른쪽 화살표 56"/>
          <p:cNvSpPr/>
          <p:nvPr/>
        </p:nvSpPr>
        <p:spPr>
          <a:xfrm rot="8028126">
            <a:off x="4894561" y="5176825"/>
            <a:ext cx="373063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66" name="오른쪽 화살표 65"/>
          <p:cNvSpPr/>
          <p:nvPr/>
        </p:nvSpPr>
        <p:spPr>
          <a:xfrm rot="18405649">
            <a:off x="6246941" y="5740919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67" name="오른쪽 화살표 66"/>
          <p:cNvSpPr/>
          <p:nvPr/>
        </p:nvSpPr>
        <p:spPr>
          <a:xfrm rot="2186013">
            <a:off x="8016926" y="5516623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68" name="TextBox 67"/>
          <p:cNvSpPr txBox="1"/>
          <p:nvPr/>
        </p:nvSpPr>
        <p:spPr bwMode="auto">
          <a:xfrm>
            <a:off x="6659569" y="5905154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증축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69" name="TextBox 68"/>
          <p:cNvSpPr txBox="1"/>
          <p:nvPr/>
        </p:nvSpPr>
        <p:spPr bwMode="auto">
          <a:xfrm>
            <a:off x="8693730" y="5932596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증축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70" name="TextBox 69"/>
          <p:cNvSpPr txBox="1"/>
          <p:nvPr/>
        </p:nvSpPr>
        <p:spPr bwMode="auto">
          <a:xfrm>
            <a:off x="10703621" y="5915876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증축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76" name="오른쪽 화살표 75"/>
          <p:cNvSpPr/>
          <p:nvPr/>
        </p:nvSpPr>
        <p:spPr>
          <a:xfrm rot="5616094">
            <a:off x="10272130" y="5139188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77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7224548" cy="40011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② 발코니 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증축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err="1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가시설로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인해 안전사고의 우려가 있는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9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43" name="오른쪽 화살표 42"/>
          <p:cNvSpPr/>
          <p:nvPr/>
        </p:nvSpPr>
        <p:spPr>
          <a:xfrm rot="2186013">
            <a:off x="10612874" y="2761262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74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I:\@2018년\#3.군산시 소규모 공동주택 안전점검\#중간보고용\추가사진\SAM_0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191" y="2324445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:\@2018년\#3.군산시 소규모 공동주택 안전점검\#중간보고용\추가사진\SAM_00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432" y="2310217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:\@2018년\#3.군산시 소규모 공동주택 안전점검\#중간보고용\추가사진\SAM_00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787" y="4678739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4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71" y="4688765"/>
            <a:ext cx="193634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48" name="내용 개체 틀 2"/>
          <p:cNvSpPr txBox="1">
            <a:spLocks/>
          </p:cNvSpPr>
          <p:nvPr/>
        </p:nvSpPr>
        <p:spPr bwMode="auto">
          <a:xfrm>
            <a:off x="455810" y="1900679"/>
            <a:ext cx="8085137" cy="32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6.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한아름연립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경장동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4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직선 연결선 36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내용 개체 틀 2"/>
          <p:cNvSpPr txBox="1">
            <a:spLocks/>
          </p:cNvSpPr>
          <p:nvPr/>
        </p:nvSpPr>
        <p:spPr bwMode="auto">
          <a:xfrm>
            <a:off x="458433" y="4283968"/>
            <a:ext cx="8085137" cy="32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7.</a:t>
            </a: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무릉주택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경장동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78" name="TextBox 77"/>
          <p:cNvSpPr txBox="1"/>
          <p:nvPr/>
        </p:nvSpPr>
        <p:spPr bwMode="auto">
          <a:xfrm>
            <a:off x="570599" y="4708642"/>
            <a:ext cx="3135701" cy="509817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발코니 </a:t>
            </a:r>
            <a:r>
              <a:rPr lang="ko-KR" altLang="en-US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증축</a:t>
            </a:r>
            <a:endParaRPr lang="en-US" altLang="ko-KR" sz="1400" dirty="0" smtClean="0">
              <a:solidFill>
                <a:srgbClr val="C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-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B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동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104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세대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</p:txBody>
      </p:sp>
      <p:sp>
        <p:nvSpPr>
          <p:cNvPr id="79" name="TextBox 78"/>
          <p:cNvSpPr txBox="1"/>
          <p:nvPr/>
        </p:nvSpPr>
        <p:spPr bwMode="auto">
          <a:xfrm>
            <a:off x="4599810" y="5907747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증축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80" name="오른쪽 화살표 79"/>
          <p:cNvSpPr/>
          <p:nvPr/>
        </p:nvSpPr>
        <p:spPr>
          <a:xfrm rot="20312447">
            <a:off x="4183739" y="5546653"/>
            <a:ext cx="373063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81" name="오른쪽 화살표 80"/>
          <p:cNvSpPr/>
          <p:nvPr/>
        </p:nvSpPr>
        <p:spPr>
          <a:xfrm rot="18405649">
            <a:off x="6860353" y="5568428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83" name="TextBox 82"/>
          <p:cNvSpPr txBox="1"/>
          <p:nvPr/>
        </p:nvSpPr>
        <p:spPr bwMode="auto">
          <a:xfrm>
            <a:off x="6659569" y="5905154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증축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87" name="TextBox 86"/>
          <p:cNvSpPr txBox="1"/>
          <p:nvPr/>
        </p:nvSpPr>
        <p:spPr bwMode="auto">
          <a:xfrm>
            <a:off x="548922" y="2317657"/>
            <a:ext cx="3135701" cy="725260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발코니 </a:t>
            </a:r>
            <a:r>
              <a:rPr lang="ko-KR" altLang="en-US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증축</a:t>
            </a:r>
            <a:endParaRPr lang="en-US" altLang="ko-KR" sz="1400" dirty="0" smtClean="0">
              <a:solidFill>
                <a:srgbClr val="C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-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가동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102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세대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-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나동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102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세대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</p:txBody>
      </p:sp>
      <p:sp>
        <p:nvSpPr>
          <p:cNvPr id="92" name="TextBox 91"/>
          <p:cNvSpPr txBox="1"/>
          <p:nvPr/>
        </p:nvSpPr>
        <p:spPr bwMode="auto">
          <a:xfrm>
            <a:off x="4576214" y="3531387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증축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93" name="오른쪽 화살표 92"/>
          <p:cNvSpPr/>
          <p:nvPr/>
        </p:nvSpPr>
        <p:spPr>
          <a:xfrm rot="8028126">
            <a:off x="4967538" y="2707843"/>
            <a:ext cx="373063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94" name="오른쪽 화살표 93"/>
          <p:cNvSpPr/>
          <p:nvPr/>
        </p:nvSpPr>
        <p:spPr>
          <a:xfrm rot="18405649">
            <a:off x="6256018" y="3135774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96" name="TextBox 95"/>
          <p:cNvSpPr txBox="1"/>
          <p:nvPr/>
        </p:nvSpPr>
        <p:spPr bwMode="auto">
          <a:xfrm>
            <a:off x="6635973" y="3528794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증축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7224548" cy="40011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② 발코니 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증축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err="1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가시설로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인해 안전사고의 우려가 있는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9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</p:spTree>
    <p:extLst>
      <p:ext uri="{BB962C8B-B14F-4D97-AF65-F5344CB8AC3E}">
        <p14:creationId xmlns:p14="http://schemas.microsoft.com/office/powerpoint/2010/main" val="277101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:\@2018년\#3.군산시 소규모 공동주택 안전점검\#중간보고용\추가사진\SAM_00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191" y="2312405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21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422" y="4686172"/>
            <a:ext cx="1934237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" name="Picture 21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733" y="4678739"/>
            <a:ext cx="1934237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Picture 6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153" y="2314575"/>
            <a:ext cx="1938462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48" name="내용 개체 틀 2"/>
          <p:cNvSpPr txBox="1">
            <a:spLocks/>
          </p:cNvSpPr>
          <p:nvPr/>
        </p:nvSpPr>
        <p:spPr bwMode="auto">
          <a:xfrm>
            <a:off x="455810" y="1900679"/>
            <a:ext cx="8085137" cy="32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8.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현대주택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소룡동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4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직선 연결선 36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내용 개체 틀 2"/>
          <p:cNvSpPr txBox="1">
            <a:spLocks/>
          </p:cNvSpPr>
          <p:nvPr/>
        </p:nvSpPr>
        <p:spPr bwMode="auto">
          <a:xfrm>
            <a:off x="458433" y="4283968"/>
            <a:ext cx="8085137" cy="32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12. 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조촌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명성연립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조촌동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8" name="TextBox 47"/>
          <p:cNvSpPr txBox="1"/>
          <p:nvPr/>
        </p:nvSpPr>
        <p:spPr bwMode="auto">
          <a:xfrm>
            <a:off x="570599" y="4698156"/>
            <a:ext cx="3135701" cy="940704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발코니 </a:t>
            </a:r>
            <a:r>
              <a:rPr lang="ko-KR" altLang="en-US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창문 확장</a:t>
            </a:r>
            <a:endParaRPr lang="en-US" altLang="ko-KR" sz="1400" dirty="0" smtClean="0">
              <a:solidFill>
                <a:srgbClr val="C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-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205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세대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창문 </a:t>
            </a:r>
            <a:r>
              <a:rPr lang="ko-KR" altLang="en-US" sz="14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확장</a:t>
            </a:r>
            <a:endParaRPr lang="en-US" altLang="ko-KR" sz="1400" dirty="0">
              <a:solidFill>
                <a:srgbClr val="C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- 205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세대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</p:txBody>
      </p:sp>
      <p:sp>
        <p:nvSpPr>
          <p:cNvPr id="49" name="TextBox 48"/>
          <p:cNvSpPr txBox="1"/>
          <p:nvPr/>
        </p:nvSpPr>
        <p:spPr bwMode="auto">
          <a:xfrm>
            <a:off x="4599810" y="5907747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증축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60" name="오른쪽 화살표 59"/>
          <p:cNvSpPr/>
          <p:nvPr/>
        </p:nvSpPr>
        <p:spPr>
          <a:xfrm rot="8028126">
            <a:off x="4967538" y="4943305"/>
            <a:ext cx="373063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62" name="오른쪽 화살표 61"/>
          <p:cNvSpPr/>
          <p:nvPr/>
        </p:nvSpPr>
        <p:spPr>
          <a:xfrm rot="18405649">
            <a:off x="6246942" y="5290738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64" name="TextBox 63"/>
          <p:cNvSpPr txBox="1"/>
          <p:nvPr/>
        </p:nvSpPr>
        <p:spPr bwMode="auto">
          <a:xfrm>
            <a:off x="6659569" y="5905154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창문 확장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74" name="TextBox 73"/>
          <p:cNvSpPr txBox="1"/>
          <p:nvPr/>
        </p:nvSpPr>
        <p:spPr bwMode="auto">
          <a:xfrm>
            <a:off x="548922" y="2322900"/>
            <a:ext cx="3135701" cy="509817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발코니 </a:t>
            </a:r>
            <a:r>
              <a:rPr lang="ko-KR" altLang="en-US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증축</a:t>
            </a:r>
            <a:endParaRPr lang="en-US" altLang="ko-KR" sz="1400" dirty="0" smtClean="0">
              <a:solidFill>
                <a:srgbClr val="C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-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err="1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나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동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3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01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세대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</p:txBody>
      </p:sp>
      <p:sp>
        <p:nvSpPr>
          <p:cNvPr id="79" name="TextBox 78"/>
          <p:cNvSpPr txBox="1"/>
          <p:nvPr/>
        </p:nvSpPr>
        <p:spPr bwMode="auto">
          <a:xfrm>
            <a:off x="4576214" y="3531387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증축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80" name="오른쪽 화살표 79"/>
          <p:cNvSpPr/>
          <p:nvPr/>
        </p:nvSpPr>
        <p:spPr>
          <a:xfrm rot="13658639">
            <a:off x="4831210" y="2760710"/>
            <a:ext cx="373063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81" name="오른쪽 화살표 80"/>
          <p:cNvSpPr/>
          <p:nvPr/>
        </p:nvSpPr>
        <p:spPr>
          <a:xfrm rot="18405649">
            <a:off x="6256019" y="3211871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83" name="TextBox 82"/>
          <p:cNvSpPr txBox="1"/>
          <p:nvPr/>
        </p:nvSpPr>
        <p:spPr bwMode="auto">
          <a:xfrm>
            <a:off x="6635973" y="3528794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증축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87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7224548" cy="40011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② 발코니 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증축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err="1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가시설로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인해 안전사고의 우려가 있는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9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</p:spTree>
    <p:extLst>
      <p:ext uri="{BB962C8B-B14F-4D97-AF65-F5344CB8AC3E}">
        <p14:creationId xmlns:p14="http://schemas.microsoft.com/office/powerpoint/2010/main" val="277101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:\@2018년\#3.군산시 소규모 공동주택 안전점검\#중간보고용\추가사진\SAM_00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787" y="4677118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7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71" y="4683276"/>
            <a:ext cx="193634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2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0086" y="2319289"/>
            <a:ext cx="193634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2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677" y="2302379"/>
            <a:ext cx="193634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1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0142" y="2337254"/>
            <a:ext cx="193634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275" y="2319289"/>
            <a:ext cx="193634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48" name="내용 개체 틀 2"/>
          <p:cNvSpPr txBox="1">
            <a:spLocks/>
          </p:cNvSpPr>
          <p:nvPr/>
        </p:nvSpPr>
        <p:spPr bwMode="auto">
          <a:xfrm>
            <a:off x="455810" y="1900679"/>
            <a:ext cx="8085137" cy="32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18.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제일연립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경암동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4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직선 연결선 36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내용 개체 틀 2"/>
          <p:cNvSpPr txBox="1">
            <a:spLocks/>
          </p:cNvSpPr>
          <p:nvPr/>
        </p:nvSpPr>
        <p:spPr bwMode="auto">
          <a:xfrm>
            <a:off x="681876" y="4224534"/>
            <a:ext cx="8085137" cy="32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20. 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항운연립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나운동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8" name="TextBox 47"/>
          <p:cNvSpPr txBox="1"/>
          <p:nvPr/>
        </p:nvSpPr>
        <p:spPr bwMode="auto">
          <a:xfrm>
            <a:off x="570599" y="4700759"/>
            <a:ext cx="3135701" cy="509817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발코니 </a:t>
            </a:r>
            <a:r>
              <a:rPr lang="ko-KR" altLang="en-US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확장</a:t>
            </a:r>
            <a:endParaRPr lang="en-US" altLang="ko-KR" sz="1400" dirty="0" smtClean="0">
              <a:solidFill>
                <a:srgbClr val="C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- </a:t>
            </a:r>
            <a:r>
              <a:rPr lang="ko-KR" altLang="en-US" sz="1400" dirty="0" err="1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나동</a:t>
            </a:r>
            <a:r>
              <a:rPr lang="ko-KR" altLang="en-US" sz="14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108</a:t>
            </a:r>
            <a:r>
              <a:rPr lang="ko-KR" altLang="en-US" sz="14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</a:t>
            </a:r>
            <a:r>
              <a:rPr lang="ko-KR" altLang="en-US" sz="14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세대</a:t>
            </a:r>
            <a:r>
              <a:rPr lang="en-US" altLang="ko-KR" sz="14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</p:txBody>
      </p:sp>
      <p:sp>
        <p:nvSpPr>
          <p:cNvPr id="49" name="TextBox 48"/>
          <p:cNvSpPr txBox="1"/>
          <p:nvPr/>
        </p:nvSpPr>
        <p:spPr bwMode="auto">
          <a:xfrm>
            <a:off x="4599810" y="5907747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</a:t>
            </a:r>
            <a:r>
              <a:rPr lang="ko-KR" altLang="en-US" sz="12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확장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60" name="오른쪽 화살표 59"/>
          <p:cNvSpPr/>
          <p:nvPr/>
        </p:nvSpPr>
        <p:spPr>
          <a:xfrm rot="18558778">
            <a:off x="4083127" y="5568320"/>
            <a:ext cx="373063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62" name="오른쪽 화살표 61"/>
          <p:cNvSpPr/>
          <p:nvPr/>
        </p:nvSpPr>
        <p:spPr>
          <a:xfrm rot="18405649">
            <a:off x="6408160" y="5497780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64" name="TextBox 63"/>
          <p:cNvSpPr txBox="1"/>
          <p:nvPr/>
        </p:nvSpPr>
        <p:spPr bwMode="auto">
          <a:xfrm>
            <a:off x="6659569" y="5905154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증축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74" name="TextBox 73"/>
          <p:cNvSpPr txBox="1"/>
          <p:nvPr/>
        </p:nvSpPr>
        <p:spPr bwMode="auto">
          <a:xfrm>
            <a:off x="548922" y="2309812"/>
            <a:ext cx="3135701" cy="1371591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발코니 </a:t>
            </a:r>
            <a:r>
              <a:rPr lang="ko-KR" altLang="en-US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증축</a:t>
            </a:r>
            <a:endParaRPr lang="en-US" altLang="ko-KR" sz="1400" dirty="0" smtClean="0">
              <a:solidFill>
                <a:srgbClr val="C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-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106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109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(2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세대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발코니 </a:t>
            </a:r>
            <a:r>
              <a:rPr lang="ko-KR" altLang="en-US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확장</a:t>
            </a:r>
            <a:endParaRPr lang="en-US" altLang="ko-KR" sz="1400" dirty="0" smtClean="0">
              <a:solidFill>
                <a:srgbClr val="C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- 103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104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107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108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203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~205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209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303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305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306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(11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세대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</p:txBody>
      </p:sp>
      <p:sp>
        <p:nvSpPr>
          <p:cNvPr id="79" name="TextBox 78"/>
          <p:cNvSpPr txBox="1"/>
          <p:nvPr/>
        </p:nvSpPr>
        <p:spPr bwMode="auto">
          <a:xfrm>
            <a:off x="4576214" y="3531387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증축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80" name="오른쪽 화살표 79"/>
          <p:cNvSpPr/>
          <p:nvPr/>
        </p:nvSpPr>
        <p:spPr>
          <a:xfrm rot="8028126">
            <a:off x="4967538" y="2684913"/>
            <a:ext cx="373063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81" name="오른쪽 화살표 80"/>
          <p:cNvSpPr/>
          <p:nvPr/>
        </p:nvSpPr>
        <p:spPr>
          <a:xfrm rot="18405649">
            <a:off x="6375219" y="3087676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82" name="오른쪽 화살표 81"/>
          <p:cNvSpPr/>
          <p:nvPr/>
        </p:nvSpPr>
        <p:spPr>
          <a:xfrm rot="2186013">
            <a:off x="8538573" y="2897208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83" name="TextBox 82"/>
          <p:cNvSpPr txBox="1"/>
          <p:nvPr/>
        </p:nvSpPr>
        <p:spPr bwMode="auto">
          <a:xfrm>
            <a:off x="6635973" y="3528794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</a:t>
            </a:r>
            <a:r>
              <a:rPr lang="ko-KR" altLang="en-US" sz="12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증축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84" name="TextBox 83"/>
          <p:cNvSpPr txBox="1"/>
          <p:nvPr/>
        </p:nvSpPr>
        <p:spPr bwMode="auto">
          <a:xfrm>
            <a:off x="8670134" y="3556236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</a:t>
            </a:r>
            <a:r>
              <a:rPr lang="ko-KR" altLang="en-US" sz="12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확장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85" name="TextBox 84"/>
          <p:cNvSpPr txBox="1"/>
          <p:nvPr/>
        </p:nvSpPr>
        <p:spPr bwMode="auto">
          <a:xfrm>
            <a:off x="10680025" y="3539516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</a:t>
            </a:r>
            <a:r>
              <a:rPr lang="ko-KR" altLang="en-US" sz="12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확장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86" name="오른쪽 화살표 85"/>
          <p:cNvSpPr/>
          <p:nvPr/>
        </p:nvSpPr>
        <p:spPr>
          <a:xfrm rot="8355222">
            <a:off x="10714938" y="2853524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87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7224548" cy="40011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② 발코니 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증축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err="1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가시설로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인해 안전사고의 우려가 있는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9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</p:spTree>
    <p:extLst>
      <p:ext uri="{BB962C8B-B14F-4D97-AF65-F5344CB8AC3E}">
        <p14:creationId xmlns:p14="http://schemas.microsoft.com/office/powerpoint/2010/main" val="277101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:\@2018년\#3.군산시 소규모 공동주택 안전점검\#중간보고용\추가사진\SAM_00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491" y="2302379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I:\@2018년\#3.군산시 소규모 공동주택 안전점검\#중간보고용\추가사진\SAM_00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226" y="2337254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675" y="2322962"/>
            <a:ext cx="193634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48" name="내용 개체 틀 2"/>
          <p:cNvSpPr txBox="1">
            <a:spLocks/>
          </p:cNvSpPr>
          <p:nvPr/>
        </p:nvSpPr>
        <p:spPr bwMode="auto">
          <a:xfrm>
            <a:off x="455810" y="1900679"/>
            <a:ext cx="8085137" cy="32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21.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서문연립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나운동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4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직선 연결선 36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 bwMode="auto">
          <a:xfrm>
            <a:off x="548922" y="2322900"/>
            <a:ext cx="3135701" cy="509817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•</a:t>
            </a:r>
            <a:r>
              <a:rPr lang="en-US" altLang="ko-KR" sz="14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발코니 </a:t>
            </a:r>
            <a:r>
              <a:rPr lang="ko-KR" altLang="en-US" sz="14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증축</a:t>
            </a:r>
            <a:endParaRPr lang="en-US" altLang="ko-KR" sz="1400" dirty="0" smtClean="0">
              <a:solidFill>
                <a:srgbClr val="C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-</a:t>
            </a: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105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세대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</p:txBody>
      </p:sp>
      <p:sp>
        <p:nvSpPr>
          <p:cNvPr id="79" name="TextBox 78"/>
          <p:cNvSpPr txBox="1"/>
          <p:nvPr/>
        </p:nvSpPr>
        <p:spPr bwMode="auto">
          <a:xfrm>
            <a:off x="4600067" y="3531387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증축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80" name="오른쪽 화살표 79"/>
          <p:cNvSpPr/>
          <p:nvPr/>
        </p:nvSpPr>
        <p:spPr>
          <a:xfrm rot="8028126">
            <a:off x="4870965" y="2800465"/>
            <a:ext cx="373063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81" name="오른쪽 화살표 80"/>
          <p:cNvSpPr/>
          <p:nvPr/>
        </p:nvSpPr>
        <p:spPr>
          <a:xfrm rot="1811237">
            <a:off x="6597959" y="2707495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82" name="오른쪽 화살표 81"/>
          <p:cNvSpPr/>
          <p:nvPr/>
        </p:nvSpPr>
        <p:spPr>
          <a:xfrm rot="8757432">
            <a:off x="8803759" y="2801259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83" name="TextBox 82"/>
          <p:cNvSpPr txBox="1"/>
          <p:nvPr/>
        </p:nvSpPr>
        <p:spPr bwMode="auto">
          <a:xfrm>
            <a:off x="6635973" y="3528794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증축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84" name="TextBox 83"/>
          <p:cNvSpPr txBox="1"/>
          <p:nvPr/>
        </p:nvSpPr>
        <p:spPr bwMode="auto">
          <a:xfrm>
            <a:off x="8670134" y="3556236"/>
            <a:ext cx="1108518" cy="221018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발코니 증축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87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7224548" cy="40011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② 발코니 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증축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err="1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가시설로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인해 안전사고의 우려가 있는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9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</p:spTree>
    <p:extLst>
      <p:ext uri="{BB962C8B-B14F-4D97-AF65-F5344CB8AC3E}">
        <p14:creationId xmlns:p14="http://schemas.microsoft.com/office/powerpoint/2010/main" val="277101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TextBox 11"/>
          <p:cNvSpPr txBox="1">
            <a:spLocks noChangeArrowheads="1"/>
          </p:cNvSpPr>
          <p:nvPr/>
        </p:nvSpPr>
        <p:spPr bwMode="auto">
          <a:xfrm>
            <a:off x="342899" y="1387475"/>
            <a:ext cx="7219887" cy="40011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③ 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담장 및 옹벽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전도로 인해 안전사고의 우려가 있는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12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graphicFrame>
        <p:nvGraphicFramePr>
          <p:cNvPr id="36" name="표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305293"/>
              </p:ext>
            </p:extLst>
          </p:nvPr>
        </p:nvGraphicFramePr>
        <p:xfrm>
          <a:off x="363475" y="2049463"/>
          <a:ext cx="7199311" cy="4406519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7199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998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396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3896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구분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단지명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주소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원인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8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신흥파크빌라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설림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5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57(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소룡동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 </a:t>
                      </a:r>
                      <a:r>
                        <a:rPr lang="ko-KR" altLang="en-US" sz="1200" b="0" kern="0" spc="0" dirty="0" err="1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토압</a:t>
                      </a: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및 상재하중</a:t>
                      </a:r>
                      <a:r>
                        <a:rPr lang="en-US" altLang="ko-KR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(</a:t>
                      </a: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주차장</a:t>
                      </a:r>
                      <a:r>
                        <a:rPr lang="en-US" altLang="ko-KR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8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4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신화주택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진포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24-9(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수송동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 노후화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8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6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한아름연립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경장동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 노후화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8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7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무릉주택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백릉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14(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경장동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 </a:t>
                      </a:r>
                      <a:r>
                        <a:rPr lang="ko-KR" altLang="en-US" sz="1200" b="0" kern="0" spc="0" dirty="0" err="1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받침턱</a:t>
                      </a: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파손</a:t>
                      </a:r>
                      <a:r>
                        <a:rPr lang="en-US" altLang="ko-KR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, </a:t>
                      </a: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노후화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8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10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월명연립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설림안</a:t>
                      </a: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</a:t>
                      </a: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5(</a:t>
                      </a:r>
                      <a:r>
                        <a:rPr lang="ko-KR" altLang="en-US" sz="12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소룡동</a:t>
                      </a: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 </a:t>
                      </a:r>
                      <a:r>
                        <a:rPr lang="ko-KR" altLang="en-US" sz="1200" b="0" kern="0" spc="0" dirty="0" err="1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토압작용</a:t>
                      </a:r>
                      <a:r>
                        <a:rPr lang="en-US" altLang="ko-KR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, </a:t>
                      </a: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버팀벽 </a:t>
                      </a:r>
                      <a:r>
                        <a:rPr lang="ko-KR" altLang="en-US" sz="1200" b="0" kern="0" spc="0" dirty="0" err="1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기준미준수</a:t>
                      </a:r>
                      <a:r>
                        <a:rPr lang="en-US" altLang="ko-KR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, </a:t>
                      </a: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노후화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8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12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명성연립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백릉로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152-5(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 노후화</a:t>
                      </a:r>
                      <a:r>
                        <a:rPr lang="en-US" altLang="ko-KR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, </a:t>
                      </a: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버팀벽 </a:t>
                      </a:r>
                      <a:r>
                        <a:rPr lang="ko-KR" altLang="en-US" sz="1200" b="0" kern="0" spc="0" dirty="0" err="1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미설치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38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13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동부연립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조촌로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72(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 노후화</a:t>
                      </a:r>
                      <a:r>
                        <a:rPr lang="en-US" altLang="ko-KR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, </a:t>
                      </a: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외부충격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38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14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삼정연립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백릉로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150(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4" marR="9524" marT="9522" marB="0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 노후화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38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15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태원주택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선연길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125(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옥서면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4" marR="9524" marT="9522" marB="0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baseline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 </a:t>
                      </a: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노후화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38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rgbClr val="0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연일연립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백릉안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5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10(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4" marR="9524" marT="9522" marB="0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노후화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</a:tr>
              <a:tr h="338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rgbClr val="0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22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현대주택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신설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18(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나운동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 </a:t>
                      </a:r>
                      <a:r>
                        <a:rPr lang="ko-KR" altLang="en-US" sz="12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토압작용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</a:tr>
              <a:tr h="33896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rgbClr val="0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23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삼성연립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양안로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69(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 노후화</a:t>
                      </a:r>
                    </a:p>
                  </a:txBody>
                  <a:tcPr marL="56113" marR="56113" marT="14133" marB="14133" anchor="ctr"/>
                </a:tc>
              </a:tr>
            </a:tbl>
          </a:graphicData>
        </a:graphic>
      </p:graphicFrame>
      <p:sp>
        <p:nvSpPr>
          <p:cNvPr id="37" name="TextBox 36"/>
          <p:cNvSpPr txBox="1"/>
          <p:nvPr/>
        </p:nvSpPr>
        <p:spPr bwMode="auto">
          <a:xfrm>
            <a:off x="7803113" y="4441391"/>
            <a:ext cx="3959511" cy="1587034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!!</a:t>
            </a:r>
            <a:r>
              <a:rPr lang="ko-KR" altLang="en-US" sz="1400" dirty="0">
                <a:solidFill>
                  <a:srgbClr val="0070C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보수방안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endParaRPr lang="en-US" altLang="ko-KR" sz="14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1400" b="1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▶</a:t>
            </a:r>
            <a:r>
              <a:rPr lang="en-US" altLang="ko-KR" sz="1400" b="1" dirty="0" smtClean="0">
                <a:solidFill>
                  <a:srgbClr val="FF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b="1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담장 철거 후 재시공</a:t>
            </a:r>
            <a:endParaRPr lang="en-US" altLang="ko-KR" sz="1400" b="1" dirty="0" smtClean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400" b="1" dirty="0" smtClean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!!</a:t>
            </a:r>
            <a:r>
              <a:rPr lang="ko-KR" altLang="en-US" sz="1400" dirty="0" smtClean="0">
                <a:solidFill>
                  <a:srgbClr val="0070C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건의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사항</a:t>
            </a:r>
            <a:endParaRPr lang="en-US" altLang="ko-KR" sz="14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▶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옹벽 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정기적인 </a:t>
            </a:r>
            <a:r>
              <a:rPr lang="ko-KR" altLang="en-US" sz="1400" dirty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주의관찰을 실시</a:t>
            </a:r>
            <a:r>
              <a:rPr lang="en-US" altLang="ko-KR" sz="1400" dirty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400" dirty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균열측정기</a:t>
            </a:r>
            <a:r>
              <a:rPr lang="en-US" altLang="ko-KR" sz="1400" dirty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1)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균열 폭 증가 여부 확인</a:t>
            </a:r>
            <a:endParaRPr lang="en-US" altLang="ko-KR" sz="14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2)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철거 후 재시공</a:t>
            </a:r>
            <a:endParaRPr lang="en-US" altLang="ko-KR" sz="14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직선 연결선 11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5243" y="1346650"/>
            <a:ext cx="1936341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1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346" y="2890851"/>
            <a:ext cx="1934238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283" y="1346650"/>
            <a:ext cx="193634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516" y="2899552"/>
            <a:ext cx="193634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7463" y="2165638"/>
            <a:ext cx="3489966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779" y="4560889"/>
            <a:ext cx="3575717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049" y="2424850"/>
            <a:ext cx="2478516" cy="18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358" y="2436700"/>
            <a:ext cx="2478516" cy="18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12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68" y="4810863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2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049" y="4810863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5" name="내용 개체 틀 2"/>
          <p:cNvSpPr txBox="1">
            <a:spLocks/>
          </p:cNvSpPr>
          <p:nvPr/>
        </p:nvSpPr>
        <p:spPr bwMode="auto">
          <a:xfrm>
            <a:off x="606425" y="2051051"/>
            <a:ext cx="5638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3. 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신흥파크빌라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소룡동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4586" name="내용 개체 틀 2"/>
          <p:cNvSpPr txBox="1">
            <a:spLocks/>
          </p:cNvSpPr>
          <p:nvPr/>
        </p:nvSpPr>
        <p:spPr bwMode="auto">
          <a:xfrm>
            <a:off x="606426" y="4433889"/>
            <a:ext cx="5638800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4.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신화주택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수송동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8970088" y="3187606"/>
            <a:ext cx="2193131" cy="2635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74~139mm(8.22%~15.44%)</a:t>
            </a:r>
            <a:endParaRPr lang="en-US" altLang="ko-KR" sz="12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24589" name="직선 화살표 연결선 69"/>
          <p:cNvCxnSpPr>
            <a:cxnSpLocks noChangeShapeType="1"/>
          </p:cNvCxnSpPr>
          <p:nvPr/>
        </p:nvCxnSpPr>
        <p:spPr bwMode="auto">
          <a:xfrm flipH="1">
            <a:off x="8759771" y="3765604"/>
            <a:ext cx="211138" cy="250826"/>
          </a:xfrm>
          <a:prstGeom prst="straightConnector1">
            <a:avLst/>
          </a:prstGeom>
          <a:noFill/>
          <a:ln w="38100" algn="ctr">
            <a:solidFill>
              <a:srgbClr val="CE333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Box 19"/>
          <p:cNvSpPr txBox="1"/>
          <p:nvPr/>
        </p:nvSpPr>
        <p:spPr bwMode="auto">
          <a:xfrm>
            <a:off x="8970909" y="3517954"/>
            <a:ext cx="785812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전도징후</a:t>
            </a:r>
            <a:endParaRPr lang="en-US" altLang="ko-KR" sz="12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2" name="오른쪽 화살표 21"/>
          <p:cNvSpPr/>
          <p:nvPr/>
        </p:nvSpPr>
        <p:spPr>
          <a:xfrm rot="12159957">
            <a:off x="2159626" y="3295439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3" name="오른쪽 화살표 22"/>
          <p:cNvSpPr/>
          <p:nvPr/>
        </p:nvSpPr>
        <p:spPr>
          <a:xfrm rot="19546855">
            <a:off x="4574921" y="3415153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4" name="오른쪽 화살표 23"/>
          <p:cNvSpPr/>
          <p:nvPr/>
        </p:nvSpPr>
        <p:spPr>
          <a:xfrm rot="18159114">
            <a:off x="2247200" y="5701489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5" name="오른쪽 화살표 24"/>
          <p:cNvSpPr/>
          <p:nvPr/>
        </p:nvSpPr>
        <p:spPr>
          <a:xfrm rot="11103592">
            <a:off x="5165160" y="5599113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4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직선 연결선 36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11"/>
          <p:cNvSpPr txBox="1">
            <a:spLocks noChangeArrowheads="1"/>
          </p:cNvSpPr>
          <p:nvPr/>
        </p:nvSpPr>
        <p:spPr bwMode="auto">
          <a:xfrm>
            <a:off x="342899" y="1387475"/>
            <a:ext cx="7219887" cy="40011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③ 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담장 및 옹벽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전도로 인해 안전사고의 우려가 있는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12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40" name="TextBox 39"/>
          <p:cNvSpPr txBox="1"/>
          <p:nvPr/>
        </p:nvSpPr>
        <p:spPr bwMode="auto">
          <a:xfrm>
            <a:off x="2206094" y="4016340"/>
            <a:ext cx="1278469" cy="26359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err="1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토압</a:t>
            </a: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및 상재하중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 bwMode="auto">
          <a:xfrm>
            <a:off x="5089358" y="6391104"/>
            <a:ext cx="1152525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노후화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 bwMode="auto">
          <a:xfrm>
            <a:off x="2346158" y="6400629"/>
            <a:ext cx="1135063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노후화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7" name="TextBox 46"/>
          <p:cNvSpPr txBox="1"/>
          <p:nvPr/>
        </p:nvSpPr>
        <p:spPr bwMode="auto">
          <a:xfrm>
            <a:off x="4963414" y="3994608"/>
            <a:ext cx="1278469" cy="26359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err="1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토압</a:t>
            </a: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및 상재하중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9" name="TextBox 38"/>
          <p:cNvSpPr txBox="1"/>
          <p:nvPr/>
        </p:nvSpPr>
        <p:spPr bwMode="auto">
          <a:xfrm>
            <a:off x="10320325" y="5918165"/>
            <a:ext cx="1765300" cy="2635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32~93mm(1/38~1/13)</a:t>
            </a:r>
            <a:endParaRPr lang="en-US" altLang="ko-KR" sz="12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48" name="직선 화살표 연결선 69"/>
          <p:cNvCxnSpPr>
            <a:cxnSpLocks noChangeShapeType="1"/>
          </p:cNvCxnSpPr>
          <p:nvPr/>
        </p:nvCxnSpPr>
        <p:spPr bwMode="auto">
          <a:xfrm flipH="1" flipV="1">
            <a:off x="10117138" y="5387975"/>
            <a:ext cx="211138" cy="212725"/>
          </a:xfrm>
          <a:prstGeom prst="straightConnector1">
            <a:avLst/>
          </a:prstGeom>
          <a:noFill/>
          <a:ln w="38100" algn="ctr">
            <a:solidFill>
              <a:srgbClr val="CE333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TextBox 48"/>
          <p:cNvSpPr txBox="1"/>
          <p:nvPr/>
        </p:nvSpPr>
        <p:spPr bwMode="auto">
          <a:xfrm>
            <a:off x="10328276" y="5600700"/>
            <a:ext cx="785812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전도징후</a:t>
            </a:r>
            <a:endParaRPr lang="en-US" altLang="ko-KR" sz="12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29" name="표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752066"/>
              </p:ext>
            </p:extLst>
          </p:nvPr>
        </p:nvGraphicFramePr>
        <p:xfrm>
          <a:off x="9381528" y="652895"/>
          <a:ext cx="2560653" cy="1508017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840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82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882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15431">
                <a:tc rowSpan="2"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등급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 gridSpan="2"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기울기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 hMerge="1"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543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비진행성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진행성</a:t>
                      </a:r>
                    </a:p>
                  </a:txBody>
                  <a:tcPr marL="18559" marR="18559" marT="18557" marB="18557" anchor="ctr" horzOverflow="overflow"/>
                </a:tc>
              </a:tr>
              <a:tr h="215431"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A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2%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미만</a:t>
                      </a: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1%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미만</a:t>
                      </a:r>
                    </a:p>
                  </a:txBody>
                  <a:tcPr marL="18559" marR="18559" marT="18557" marB="18557" anchor="ctr" horzOverflow="overflow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5431"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B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2%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이상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~3%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미만</a:t>
                      </a: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1%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이상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~2%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미만</a:t>
                      </a:r>
                    </a:p>
                  </a:txBody>
                  <a:tcPr marL="18559" marR="18559" marT="18557" marB="18557" anchor="ctr" horzOverflow="overflow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5431"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C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3%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이상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~4%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미만</a:t>
                      </a: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>
                      <a:lvl1pPr eaLnBrk="0" fontAlgn="t" hangingPunct="0">
                        <a:spcBef>
                          <a:spcPct val="20000"/>
                        </a:spcBef>
                        <a:buClr>
                          <a:srgbClr val="FF5555"/>
                        </a:buClr>
                        <a:buSzPct val="80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marL="742950" indent="-285750" eaLnBrk="0" fontAlgn="t" hangingPunct="0">
                        <a:spcBef>
                          <a:spcPct val="20000"/>
                        </a:spcBef>
                        <a:buClr>
                          <a:srgbClr val="99CC00"/>
                        </a:buClr>
                        <a:buSzPct val="70000"/>
                        <a:buFont typeface="Wingdings" pitchFamily="2" charset="2"/>
                        <a:defRPr kumimoji="1" sz="24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1143000" indent="-228600" eaLnBrk="0" fontAlgn="t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kumimoji="1" sz="21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600200" indent="-228600" eaLnBrk="0" fontAlgn="t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2057400" indent="-228600" eaLnBrk="0" fontAlgn="t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5146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9718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34290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886200" indent="-228600" eaLnBrk="0" fontAlgn="t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kumimoji="1" sz="19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2%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이상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~3%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미만</a:t>
                      </a:r>
                    </a:p>
                  </a:txBody>
                  <a:tcPr marL="18559" marR="18559" marT="18557" marB="18557" anchor="ctr" horzOverflow="overflow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54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D</a:t>
                      </a: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4%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이상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~6%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미만</a:t>
                      </a: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3%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이상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~4%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미만</a:t>
                      </a:r>
                    </a:p>
                  </a:txBody>
                  <a:tcPr marL="18559" marR="18559" marT="18557" marB="18557" anchor="ctr" horzOverflow="overflow"/>
                </a:tc>
              </a:tr>
              <a:tr h="2154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E</a:t>
                      </a: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6%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이상</a:t>
                      </a:r>
                    </a:p>
                  </a:txBody>
                  <a:tcPr marL="18559" marR="18559" marT="18557" marB="1855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4%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E3332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이상</a:t>
                      </a:r>
                    </a:p>
                  </a:txBody>
                  <a:tcPr marL="18559" marR="18559" marT="18557" marB="18557" anchor="ctr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365" y="2228851"/>
            <a:ext cx="3236244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413" y="4624389"/>
            <a:ext cx="3252658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I:\@2018년\#3.군산시 소규모 공동주택 안전점검\#중간보고용\추가사진\SAM_00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544" y="2419351"/>
            <a:ext cx="2457600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I:\@2018년\#3.군산시 소규모 공동주택 안전점검\#중간보고용\추가사진\SAM_000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00" y="4819366"/>
            <a:ext cx="2457600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930" y="2427175"/>
            <a:ext cx="2478516" cy="18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7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410" y="4807866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5" name="내용 개체 틀 2"/>
          <p:cNvSpPr txBox="1">
            <a:spLocks/>
          </p:cNvSpPr>
          <p:nvPr/>
        </p:nvSpPr>
        <p:spPr bwMode="auto">
          <a:xfrm>
            <a:off x="606425" y="2051051"/>
            <a:ext cx="5638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6.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한아름연립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경장동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4586" name="내용 개체 틀 2"/>
          <p:cNvSpPr txBox="1">
            <a:spLocks/>
          </p:cNvSpPr>
          <p:nvPr/>
        </p:nvSpPr>
        <p:spPr bwMode="auto">
          <a:xfrm>
            <a:off x="606426" y="4433889"/>
            <a:ext cx="5638800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7. 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무릉주택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경장동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2" name="오른쪽 화살표 21"/>
          <p:cNvSpPr/>
          <p:nvPr/>
        </p:nvSpPr>
        <p:spPr>
          <a:xfrm rot="20882910">
            <a:off x="2184674" y="3248026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3" name="오른쪽 화살표 22"/>
          <p:cNvSpPr/>
          <p:nvPr/>
        </p:nvSpPr>
        <p:spPr>
          <a:xfrm rot="21326943">
            <a:off x="4708951" y="3385408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4" name="오른쪽 화살표 23"/>
          <p:cNvSpPr/>
          <p:nvPr/>
        </p:nvSpPr>
        <p:spPr>
          <a:xfrm rot="7247217">
            <a:off x="1827053" y="5359412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5" name="오른쪽 화살표 24"/>
          <p:cNvSpPr/>
          <p:nvPr/>
        </p:nvSpPr>
        <p:spPr>
          <a:xfrm rot="11984092">
            <a:off x="4819437" y="5752475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4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직선 연결선 36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11"/>
          <p:cNvSpPr txBox="1">
            <a:spLocks noChangeArrowheads="1"/>
          </p:cNvSpPr>
          <p:nvPr/>
        </p:nvSpPr>
        <p:spPr bwMode="auto">
          <a:xfrm>
            <a:off x="342899" y="1387475"/>
            <a:ext cx="7219887" cy="40011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③ 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담장 및 옹벽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전도로 인해 안전사고의 우려가 있는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12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39" name="TextBox 38"/>
          <p:cNvSpPr txBox="1"/>
          <p:nvPr/>
        </p:nvSpPr>
        <p:spPr bwMode="auto">
          <a:xfrm>
            <a:off x="5092700" y="4006850"/>
            <a:ext cx="1152525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노후화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0" name="TextBox 39"/>
          <p:cNvSpPr txBox="1"/>
          <p:nvPr/>
        </p:nvSpPr>
        <p:spPr bwMode="auto">
          <a:xfrm>
            <a:off x="2349500" y="4016375"/>
            <a:ext cx="1135063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노후화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 bwMode="auto">
          <a:xfrm>
            <a:off x="5089358" y="6391104"/>
            <a:ext cx="1152525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err="1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받침턱</a:t>
            </a:r>
            <a:r>
              <a:rPr lang="ko-KR" altLang="en-US" sz="12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파손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 bwMode="auto">
          <a:xfrm>
            <a:off x="2346158" y="6400629"/>
            <a:ext cx="1135063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받침턱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파손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4" name="TextBox 43"/>
          <p:cNvSpPr txBox="1"/>
          <p:nvPr/>
        </p:nvSpPr>
        <p:spPr bwMode="auto">
          <a:xfrm>
            <a:off x="9120046" y="5053023"/>
            <a:ext cx="1899026" cy="2635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16~62mm(1/106~1/27</a:t>
            </a:r>
            <a:r>
              <a:rPr lang="en-US" altLang="ko-KR" sz="1200" b="1" dirty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</a:p>
        </p:txBody>
      </p:sp>
      <p:cxnSp>
        <p:nvCxnSpPr>
          <p:cNvPr id="45" name="직선 화살표 연결선 69"/>
          <p:cNvCxnSpPr>
            <a:cxnSpLocks noChangeShapeType="1"/>
          </p:cNvCxnSpPr>
          <p:nvPr/>
        </p:nvCxnSpPr>
        <p:spPr bwMode="auto">
          <a:xfrm flipH="1">
            <a:off x="8840659" y="5610225"/>
            <a:ext cx="303341" cy="304630"/>
          </a:xfrm>
          <a:prstGeom prst="straightConnector1">
            <a:avLst/>
          </a:prstGeom>
          <a:noFill/>
          <a:ln w="38100" algn="ctr">
            <a:solidFill>
              <a:srgbClr val="CE333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" name="TextBox 46"/>
          <p:cNvSpPr txBox="1"/>
          <p:nvPr/>
        </p:nvSpPr>
        <p:spPr bwMode="auto">
          <a:xfrm>
            <a:off x="9127997" y="5378279"/>
            <a:ext cx="785812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전도징후</a:t>
            </a:r>
            <a:endParaRPr lang="en-US" altLang="ko-KR" sz="12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50" name="직선 화살표 연결선 69"/>
          <p:cNvCxnSpPr>
            <a:cxnSpLocks noChangeShapeType="1"/>
          </p:cNvCxnSpPr>
          <p:nvPr/>
        </p:nvCxnSpPr>
        <p:spPr bwMode="auto">
          <a:xfrm flipH="1">
            <a:off x="7562786" y="3124031"/>
            <a:ext cx="303341" cy="304630"/>
          </a:xfrm>
          <a:prstGeom prst="straightConnector1">
            <a:avLst/>
          </a:prstGeom>
          <a:noFill/>
          <a:ln w="38100" algn="ctr">
            <a:solidFill>
              <a:srgbClr val="CE333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TextBox 48"/>
          <p:cNvSpPr txBox="1"/>
          <p:nvPr/>
        </p:nvSpPr>
        <p:spPr bwMode="auto">
          <a:xfrm>
            <a:off x="7840727" y="2901157"/>
            <a:ext cx="535993" cy="26359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파손</a:t>
            </a:r>
            <a:endParaRPr lang="en-US" altLang="ko-KR" sz="12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9352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376" y="4565841"/>
            <a:ext cx="3585795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184" y="2172787"/>
            <a:ext cx="3036682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I:\@2018년\#3.군산시 소규모 공동주택 안전점검\#중간보고용\추가사진\SAM_003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7058" y="4823563"/>
            <a:ext cx="2457600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I:\@2018년\#3.군산시 소규모 공동주택 안전점검\#중간보고용\추가사진\SAM_002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925" y="2436735"/>
            <a:ext cx="2457600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I:\@2018년\#3.군산시 소규모 공동주택 안전점검\#중간보고용\추가사진\SAM_002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985" y="2424035"/>
            <a:ext cx="2457600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13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280" y="4820388"/>
            <a:ext cx="2475824" cy="18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5" name="내용 개체 틀 2"/>
          <p:cNvSpPr txBox="1">
            <a:spLocks/>
          </p:cNvSpPr>
          <p:nvPr/>
        </p:nvSpPr>
        <p:spPr bwMode="auto">
          <a:xfrm>
            <a:off x="606425" y="2051051"/>
            <a:ext cx="5638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10. 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월명연립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소룡동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4586" name="내용 개체 틀 2"/>
          <p:cNvSpPr txBox="1">
            <a:spLocks/>
          </p:cNvSpPr>
          <p:nvPr/>
        </p:nvSpPr>
        <p:spPr bwMode="auto">
          <a:xfrm>
            <a:off x="606426" y="4433889"/>
            <a:ext cx="5638800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12. 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조촌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명성연립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조촌동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9593726" y="3223521"/>
            <a:ext cx="1856152" cy="2635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72~135mm(1/25~1/10)</a:t>
            </a:r>
            <a:endParaRPr lang="en-US" altLang="ko-KR" sz="12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24589" name="직선 화살표 연결선 69"/>
          <p:cNvCxnSpPr>
            <a:cxnSpLocks noChangeShapeType="1"/>
          </p:cNvCxnSpPr>
          <p:nvPr/>
        </p:nvCxnSpPr>
        <p:spPr bwMode="auto">
          <a:xfrm flipH="1">
            <a:off x="9321800" y="3788706"/>
            <a:ext cx="301625" cy="314326"/>
          </a:xfrm>
          <a:prstGeom prst="straightConnector1">
            <a:avLst/>
          </a:prstGeom>
          <a:noFill/>
          <a:ln w="38100" algn="ctr">
            <a:solidFill>
              <a:srgbClr val="CE333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Box 19"/>
          <p:cNvSpPr txBox="1"/>
          <p:nvPr/>
        </p:nvSpPr>
        <p:spPr bwMode="auto">
          <a:xfrm>
            <a:off x="9576264" y="3558846"/>
            <a:ext cx="785812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전도징후</a:t>
            </a:r>
            <a:endParaRPr lang="en-US" altLang="ko-KR" sz="12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2" name="오른쪽 화살표 21"/>
          <p:cNvSpPr/>
          <p:nvPr/>
        </p:nvSpPr>
        <p:spPr>
          <a:xfrm rot="12458222">
            <a:off x="1975024" y="3416765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3" name="오른쪽 화살표 22"/>
          <p:cNvSpPr/>
          <p:nvPr/>
        </p:nvSpPr>
        <p:spPr>
          <a:xfrm rot="19925178">
            <a:off x="4127415" y="3572521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4" name="오른쪽 화살표 23"/>
          <p:cNvSpPr/>
          <p:nvPr/>
        </p:nvSpPr>
        <p:spPr>
          <a:xfrm rot="19925177">
            <a:off x="1253914" y="5680924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5" name="오른쪽 화살표 24"/>
          <p:cNvSpPr/>
          <p:nvPr/>
        </p:nvSpPr>
        <p:spPr>
          <a:xfrm rot="8018667">
            <a:off x="5381113" y="5602288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1" name="TextBox 30"/>
          <p:cNvSpPr txBox="1"/>
          <p:nvPr/>
        </p:nvSpPr>
        <p:spPr bwMode="auto">
          <a:xfrm>
            <a:off x="8925615" y="5525825"/>
            <a:ext cx="1824547" cy="2635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28~224mm(1/43~1/5)</a:t>
            </a:r>
            <a:endParaRPr lang="en-US" altLang="ko-KR" sz="12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24602" name="직선 화살표 연결선 69"/>
          <p:cNvCxnSpPr>
            <a:cxnSpLocks noChangeShapeType="1"/>
          </p:cNvCxnSpPr>
          <p:nvPr/>
        </p:nvCxnSpPr>
        <p:spPr bwMode="auto">
          <a:xfrm flipH="1" flipV="1">
            <a:off x="8750300" y="4876800"/>
            <a:ext cx="203200" cy="348456"/>
          </a:xfrm>
          <a:prstGeom prst="straightConnector1">
            <a:avLst/>
          </a:prstGeom>
          <a:noFill/>
          <a:ln w="38100" algn="ctr">
            <a:solidFill>
              <a:srgbClr val="CE333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" name="TextBox 66"/>
          <p:cNvSpPr txBox="1"/>
          <p:nvPr/>
        </p:nvSpPr>
        <p:spPr bwMode="auto">
          <a:xfrm>
            <a:off x="8932068" y="5211763"/>
            <a:ext cx="779463" cy="265113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전도징후</a:t>
            </a:r>
            <a:endParaRPr lang="en-US" altLang="ko-KR" sz="12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4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직선 연결선 36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11"/>
          <p:cNvSpPr txBox="1">
            <a:spLocks noChangeArrowheads="1"/>
          </p:cNvSpPr>
          <p:nvPr/>
        </p:nvSpPr>
        <p:spPr bwMode="auto">
          <a:xfrm>
            <a:off x="342899" y="1387475"/>
            <a:ext cx="7219887" cy="40011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③ 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담장 및 옹벽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전도로 인해 안전사고의 우려가 있는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12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39" name="TextBox 38"/>
          <p:cNvSpPr txBox="1"/>
          <p:nvPr/>
        </p:nvSpPr>
        <p:spPr bwMode="auto">
          <a:xfrm>
            <a:off x="5092700" y="4006850"/>
            <a:ext cx="1152525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err="1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토압작용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0" name="TextBox 39"/>
          <p:cNvSpPr txBox="1"/>
          <p:nvPr/>
        </p:nvSpPr>
        <p:spPr bwMode="auto">
          <a:xfrm>
            <a:off x="2161556" y="4016340"/>
            <a:ext cx="1323008" cy="26359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버팀벽 </a:t>
            </a:r>
            <a:r>
              <a:rPr lang="ko-KR" altLang="en-US" sz="1200" dirty="0" err="1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기준미준수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 bwMode="auto">
          <a:xfrm>
            <a:off x="5089358" y="6391104"/>
            <a:ext cx="1152525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버팀벽 </a:t>
            </a:r>
            <a:r>
              <a:rPr lang="ko-KR" altLang="en-US" sz="1200" dirty="0" err="1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미설치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 bwMode="auto">
          <a:xfrm>
            <a:off x="2346158" y="6400629"/>
            <a:ext cx="1135063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노후화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9352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>
                <a:latin typeface="-윤고딕330" pitchFamily="18" charset="-127"/>
                <a:ea typeface="-윤고딕330" pitchFamily="18" charset="-127"/>
              </a:rPr>
              <a:t>01. </a:t>
            </a:r>
            <a:r>
              <a:rPr lang="ko-KR" altLang="en-US" sz="2800" dirty="0">
                <a:latin typeface="-윤고딕330" pitchFamily="18" charset="-127"/>
                <a:ea typeface="-윤고딕330" pitchFamily="18" charset="-127"/>
              </a:rPr>
              <a:t>과업개요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900" y="1387475"/>
            <a:ext cx="2265363" cy="4000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① 안전점검의 목적</a:t>
            </a:r>
          </a:p>
        </p:txBody>
      </p:sp>
      <p:sp>
        <p:nvSpPr>
          <p:cNvPr id="5126" name="내용 개체 틀 2"/>
          <p:cNvSpPr txBox="1">
            <a:spLocks/>
          </p:cNvSpPr>
          <p:nvPr/>
        </p:nvSpPr>
        <p:spPr bwMode="auto">
          <a:xfrm>
            <a:off x="342900" y="1787525"/>
            <a:ext cx="11353800" cy="209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안전점검은 </a:t>
            </a:r>
            <a:r>
              <a:rPr kumimoji="1" lang="ko-KR" altLang="en-US" sz="1800" dirty="0" err="1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공동주택법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군산시 공동주택 관리 조례에서 규정한 소규모 공동주택 안전점검의 시행에 관하여‘시설물의 안전점검 및 정밀안전진단 실시 등에 관한 지침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’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에서 정한 사항에 따라 </a:t>
            </a:r>
            <a:r>
              <a:rPr kumimoji="1" lang="ko-KR" altLang="en-US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공동주택의 기능유지와 안전성을 확보하고 재해 및 재난의 예방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을 목적으로 실시</a:t>
            </a: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342900" y="4341813"/>
            <a:ext cx="10690960" cy="2309812"/>
          </a:xfrm>
          <a:prstGeom prst="rect">
            <a:avLst/>
          </a:prstGeom>
        </p:spPr>
        <p:txBody>
          <a:bodyPr/>
          <a:lstStyle>
            <a:lvl1pPr marL="363538" indent="-363538" algn="l" defTabSz="969963" rtl="0" eaLnBrk="0" fontAlgn="t" latinLnBrk="1" hangingPunct="0">
              <a:spcBef>
                <a:spcPct val="20000"/>
              </a:spcBef>
              <a:spcAft>
                <a:spcPct val="0"/>
              </a:spcAft>
              <a:buClr>
                <a:srgbClr val="FF5555"/>
              </a:buClr>
              <a:buSzPct val="8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88988" indent="-303213" algn="l" defTabSz="969963" rtl="0" eaLnBrk="0" fontAlgn="t" latinLnBrk="1" hangingPunct="0">
              <a:spcBef>
                <a:spcPct val="20000"/>
              </a:spcBef>
              <a:spcAft>
                <a:spcPct val="0"/>
              </a:spcAft>
              <a:buClr>
                <a:srgbClr val="99CC00"/>
              </a:buClr>
              <a:buSzPct val="70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212850" indent="-242888" algn="l" defTabSz="969963" rtl="0" eaLnBrk="0" fontAlgn="t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kumimoji="1" sz="2500">
                <a:solidFill>
                  <a:schemeClr val="tx1"/>
                </a:solidFill>
                <a:latin typeface="+mn-lt"/>
                <a:ea typeface="+mn-ea"/>
              </a:defRPr>
            </a:lvl3pPr>
            <a:lvl4pPr marL="1698625" indent="-242888" algn="l" defTabSz="969963" rtl="0" eaLnBrk="0" fontAlgn="t" latinLnBrk="1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kumimoji="1" sz="2100">
                <a:solidFill>
                  <a:schemeClr val="tx1"/>
                </a:solidFill>
                <a:latin typeface="+mn-lt"/>
                <a:ea typeface="+mn-ea"/>
              </a:defRPr>
            </a:lvl4pPr>
            <a:lvl5pPr marL="2182813" indent="-241300" algn="l" defTabSz="969963" rtl="0" eaLnBrk="0" fontAlgn="t" latinLnBrk="1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n"/>
              <a:defRPr kumimoji="1" sz="2100">
                <a:solidFill>
                  <a:schemeClr val="tx1"/>
                </a:solidFill>
                <a:latin typeface="+mn-lt"/>
                <a:ea typeface="+mn-ea"/>
              </a:defRPr>
            </a:lvl5pPr>
            <a:lvl6pPr marL="2640013" indent="-241300" algn="l" defTabSz="969963" rtl="0" fontAlgn="t" latinLnBrk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n"/>
              <a:defRPr kumimoji="1" sz="2100">
                <a:solidFill>
                  <a:schemeClr val="tx1"/>
                </a:solidFill>
                <a:latin typeface="+mn-lt"/>
                <a:ea typeface="+mn-ea"/>
              </a:defRPr>
            </a:lvl6pPr>
            <a:lvl7pPr marL="3097213" indent="-241300" algn="l" defTabSz="969963" rtl="0" fontAlgn="t" latinLnBrk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n"/>
              <a:defRPr kumimoji="1" sz="2100">
                <a:solidFill>
                  <a:schemeClr val="tx1"/>
                </a:solidFill>
                <a:latin typeface="+mn-lt"/>
                <a:ea typeface="+mn-ea"/>
              </a:defRPr>
            </a:lvl7pPr>
            <a:lvl8pPr marL="3554413" indent="-241300" algn="l" defTabSz="969963" rtl="0" fontAlgn="t" latinLnBrk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n"/>
              <a:defRPr kumimoji="1" sz="2100">
                <a:solidFill>
                  <a:schemeClr val="tx1"/>
                </a:solidFill>
                <a:latin typeface="+mn-lt"/>
                <a:ea typeface="+mn-ea"/>
              </a:defRPr>
            </a:lvl8pPr>
            <a:lvl9pPr marL="4011613" indent="-241300" algn="l" defTabSz="969963" rtl="0" fontAlgn="t" latinLnBrk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n"/>
              <a:defRPr kumimoji="1" sz="21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fontAlgn="base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1800" kern="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※ </a:t>
            </a:r>
            <a:r>
              <a:rPr lang="ko-KR" altLang="en-US" sz="1800" kern="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공동주택관</a:t>
            </a:r>
            <a:r>
              <a:rPr lang="ko-KR" altLang="en-US" sz="1800" kern="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리</a:t>
            </a:r>
            <a:r>
              <a:rPr lang="ko-KR" altLang="en-US" sz="1800" kern="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법 제</a:t>
            </a:r>
            <a:r>
              <a:rPr lang="en-US" altLang="ko-KR" sz="1800" kern="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34</a:t>
            </a:r>
            <a:r>
              <a:rPr lang="ko-KR" altLang="en-US" sz="1800" kern="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조</a:t>
            </a:r>
            <a:r>
              <a:rPr lang="en-US" altLang="ko-KR" sz="1800" kern="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800" kern="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소규모 공동주택의 안전관리</a:t>
            </a:r>
            <a:r>
              <a:rPr lang="en-US" altLang="ko-KR" sz="1800" kern="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800" kern="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endParaRPr lang="en-US" altLang="ko-KR" sz="1800" kern="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fontAlgn="base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1800" kern="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※ </a:t>
            </a:r>
            <a:r>
              <a:rPr lang="ko-KR" altLang="en-US" sz="1800" kern="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군산시 </a:t>
            </a:r>
            <a:r>
              <a:rPr lang="ko-KR" altLang="en-US" sz="1800" kern="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공동주택 관리 </a:t>
            </a:r>
            <a:r>
              <a:rPr lang="ko-KR" altLang="en-US" sz="1800" kern="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조례 제</a:t>
            </a:r>
            <a:r>
              <a:rPr lang="en-US" altLang="ko-KR" sz="1800" kern="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4</a:t>
            </a:r>
            <a:r>
              <a:rPr lang="ko-KR" altLang="en-US" sz="1800" kern="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조의</a:t>
            </a:r>
            <a:r>
              <a:rPr lang="en-US" altLang="ko-KR" sz="1800" kern="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2(</a:t>
            </a:r>
            <a:r>
              <a:rPr lang="ko-KR" altLang="en-US" sz="1800" kern="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소규모 공동주택의 안전관리</a:t>
            </a:r>
            <a:r>
              <a:rPr lang="en-US" altLang="ko-KR" sz="1800" kern="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  <a:p>
            <a:pPr fontAlgn="base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1800" kern="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※ </a:t>
            </a:r>
            <a:r>
              <a:rPr lang="ko-KR" altLang="en-US" sz="1800" kern="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시설물의 </a:t>
            </a:r>
            <a:r>
              <a:rPr lang="ko-KR" altLang="en-US" sz="1800" kern="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 </a:t>
            </a:r>
            <a:r>
              <a:rPr lang="ko-KR" altLang="en-US" sz="1800" kern="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및 </a:t>
            </a:r>
            <a:r>
              <a:rPr lang="ko-KR" altLang="en-US" sz="1800" kern="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유지관리 실시 등에 관한 </a:t>
            </a:r>
            <a:r>
              <a:rPr lang="ko-KR" altLang="en-US" sz="1800" kern="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지침</a:t>
            </a:r>
            <a:r>
              <a:rPr lang="en-US" altLang="ko-KR" sz="1800" kern="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800" kern="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국토교통부 고시 제</a:t>
            </a:r>
            <a:r>
              <a:rPr lang="en-US" altLang="ko-KR" sz="1800" kern="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2018-45</a:t>
            </a:r>
            <a:r>
              <a:rPr lang="ko-KR" altLang="en-US" sz="1800" kern="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</a:t>
            </a:r>
            <a:r>
              <a:rPr lang="en-US" altLang="ko-KR" sz="1800" kern="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endParaRPr lang="ko-KR" altLang="en-US" sz="1800" kern="0" dirty="0">
              <a:solidFill>
                <a:srgbClr val="CE3332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900" y="3941763"/>
            <a:ext cx="2628900" cy="4000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② 안전점검 관련 법규</a:t>
            </a:r>
            <a:endParaRPr lang="ko-KR" altLang="en-US" sz="2000" dirty="0">
              <a:solidFill>
                <a:schemeClr val="bg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직선 연결선 9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213" y="2295819"/>
            <a:ext cx="3273526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118" y="4550048"/>
            <a:ext cx="3029501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I:\@2018년\#3.군산시 소규모 공동주택 안전점검\#중간보고용\추가사진\SAM_008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881" y="2440427"/>
            <a:ext cx="2457600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710" y="2436700"/>
            <a:ext cx="2481231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47" y="4820388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5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710" y="4835686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5" name="내용 개체 틀 2"/>
          <p:cNvSpPr txBox="1">
            <a:spLocks/>
          </p:cNvSpPr>
          <p:nvPr/>
        </p:nvSpPr>
        <p:spPr bwMode="auto">
          <a:xfrm>
            <a:off x="606425" y="2051051"/>
            <a:ext cx="5638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13.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동부연</a:t>
            </a: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조</a:t>
            </a:r>
            <a:r>
              <a:rPr kumimoji="1" lang="ko-KR" altLang="en-US" sz="1400" dirty="0" err="1">
                <a:latin typeface="-윤고딕330" pitchFamily="18" charset="-127"/>
                <a:ea typeface="-윤고딕330" pitchFamily="18" charset="-127"/>
              </a:rPr>
              <a:t>촌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4586" name="내용 개체 틀 2"/>
          <p:cNvSpPr txBox="1">
            <a:spLocks/>
          </p:cNvSpPr>
          <p:nvPr/>
        </p:nvSpPr>
        <p:spPr bwMode="auto">
          <a:xfrm>
            <a:off x="606426" y="4433889"/>
            <a:ext cx="5638800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14. 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삼정연립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조촌동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8518005" y="2330302"/>
            <a:ext cx="1850495" cy="2635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13~64mm(1/100~1/16)</a:t>
            </a:r>
            <a:endParaRPr lang="en-US" altLang="ko-KR" sz="12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24589" name="직선 화살표 연결선 69"/>
          <p:cNvCxnSpPr>
            <a:cxnSpLocks noChangeShapeType="1"/>
          </p:cNvCxnSpPr>
          <p:nvPr/>
        </p:nvCxnSpPr>
        <p:spPr bwMode="auto">
          <a:xfrm flipH="1">
            <a:off x="8306868" y="2895600"/>
            <a:ext cx="211138" cy="238126"/>
          </a:xfrm>
          <a:prstGeom prst="straightConnector1">
            <a:avLst/>
          </a:prstGeom>
          <a:noFill/>
          <a:ln w="38100" algn="ctr">
            <a:solidFill>
              <a:srgbClr val="CE333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Box 19"/>
          <p:cNvSpPr txBox="1"/>
          <p:nvPr/>
        </p:nvSpPr>
        <p:spPr bwMode="auto">
          <a:xfrm>
            <a:off x="8516874" y="2647950"/>
            <a:ext cx="785812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전도징후</a:t>
            </a:r>
            <a:endParaRPr lang="en-US" altLang="ko-KR" sz="12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2" name="오른쪽 화살표 21"/>
          <p:cNvSpPr/>
          <p:nvPr/>
        </p:nvSpPr>
        <p:spPr>
          <a:xfrm rot="5400000">
            <a:off x="1934068" y="3284538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3" name="오른쪽 화살표 22"/>
          <p:cNvSpPr/>
          <p:nvPr/>
        </p:nvSpPr>
        <p:spPr>
          <a:xfrm rot="20336311">
            <a:off x="4845306" y="3232646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4" name="오른쪽 화살표 23"/>
          <p:cNvSpPr/>
          <p:nvPr/>
        </p:nvSpPr>
        <p:spPr>
          <a:xfrm rot="19925177">
            <a:off x="2242437" y="5549163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5" name="오른쪽 화살표 24"/>
          <p:cNvSpPr/>
          <p:nvPr/>
        </p:nvSpPr>
        <p:spPr>
          <a:xfrm rot="15286740">
            <a:off x="4620175" y="5553086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4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직선 연결선 36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11"/>
          <p:cNvSpPr txBox="1">
            <a:spLocks noChangeArrowheads="1"/>
          </p:cNvSpPr>
          <p:nvPr/>
        </p:nvSpPr>
        <p:spPr bwMode="auto">
          <a:xfrm>
            <a:off x="342899" y="1387475"/>
            <a:ext cx="7219887" cy="40011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③ 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담장 및 옹벽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전도로 인해 안전사고의 우려가 있는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12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41" name="TextBox 40"/>
          <p:cNvSpPr txBox="1"/>
          <p:nvPr/>
        </p:nvSpPr>
        <p:spPr bwMode="auto">
          <a:xfrm>
            <a:off x="5092700" y="4006850"/>
            <a:ext cx="1152525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외부충격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 bwMode="auto">
          <a:xfrm>
            <a:off x="2349500" y="4016375"/>
            <a:ext cx="1135063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노후화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 bwMode="auto">
          <a:xfrm>
            <a:off x="5089358" y="6391104"/>
            <a:ext cx="1152525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노후화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4" name="TextBox 43"/>
          <p:cNvSpPr txBox="1"/>
          <p:nvPr/>
        </p:nvSpPr>
        <p:spPr bwMode="auto">
          <a:xfrm>
            <a:off x="2346158" y="6400629"/>
            <a:ext cx="1135063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노후화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6" name="TextBox 45"/>
          <p:cNvSpPr txBox="1"/>
          <p:nvPr/>
        </p:nvSpPr>
        <p:spPr bwMode="auto">
          <a:xfrm>
            <a:off x="7562786" y="5913425"/>
            <a:ext cx="1765300" cy="2635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29~37mm(1/41~1/32)</a:t>
            </a:r>
            <a:endParaRPr lang="en-US" altLang="ko-KR" sz="12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47" name="직선 화살표 연결선 69"/>
          <p:cNvCxnSpPr>
            <a:cxnSpLocks noChangeShapeType="1"/>
          </p:cNvCxnSpPr>
          <p:nvPr/>
        </p:nvCxnSpPr>
        <p:spPr bwMode="auto">
          <a:xfrm flipH="1" flipV="1">
            <a:off x="7351648" y="5383235"/>
            <a:ext cx="211138" cy="212725"/>
          </a:xfrm>
          <a:prstGeom prst="straightConnector1">
            <a:avLst/>
          </a:prstGeom>
          <a:noFill/>
          <a:ln w="38100" algn="ctr">
            <a:solidFill>
              <a:srgbClr val="CE333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8" name="TextBox 47"/>
          <p:cNvSpPr txBox="1"/>
          <p:nvPr/>
        </p:nvSpPr>
        <p:spPr bwMode="auto">
          <a:xfrm>
            <a:off x="7562786" y="5595960"/>
            <a:ext cx="785812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전도징후</a:t>
            </a:r>
            <a:endParaRPr lang="en-US" altLang="ko-KR" sz="12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9352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569" y="4596229"/>
            <a:ext cx="3492537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331" y="1450976"/>
            <a:ext cx="2606037" cy="2803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1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251" y="4822001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9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367" y="4820388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5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367" y="2420662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4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522" y="2430845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 bwMode="auto">
          <a:xfrm>
            <a:off x="5092700" y="4006850"/>
            <a:ext cx="1152525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노후화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4585" name="내용 개체 틀 2"/>
          <p:cNvSpPr txBox="1">
            <a:spLocks/>
          </p:cNvSpPr>
          <p:nvPr/>
        </p:nvSpPr>
        <p:spPr bwMode="auto">
          <a:xfrm>
            <a:off x="606425" y="2051051"/>
            <a:ext cx="5638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15. 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태원주택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옥서면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4586" name="내용 개체 틀 2"/>
          <p:cNvSpPr txBox="1">
            <a:spLocks/>
          </p:cNvSpPr>
          <p:nvPr/>
        </p:nvSpPr>
        <p:spPr bwMode="auto">
          <a:xfrm>
            <a:off x="603083" y="4511266"/>
            <a:ext cx="5638800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19.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연일연립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조촌동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cxnSp>
        <p:nvCxnSpPr>
          <p:cNvPr id="24589" name="직선 화살표 연결선 69"/>
          <p:cNvCxnSpPr>
            <a:cxnSpLocks noChangeShapeType="1"/>
          </p:cNvCxnSpPr>
          <p:nvPr/>
        </p:nvCxnSpPr>
        <p:spPr bwMode="auto">
          <a:xfrm flipH="1" flipV="1">
            <a:off x="9809025" y="2895602"/>
            <a:ext cx="211138" cy="212725"/>
          </a:xfrm>
          <a:prstGeom prst="straightConnector1">
            <a:avLst/>
          </a:prstGeom>
          <a:noFill/>
          <a:ln w="38100" algn="ctr">
            <a:solidFill>
              <a:srgbClr val="CE333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Box 19"/>
          <p:cNvSpPr txBox="1"/>
          <p:nvPr/>
        </p:nvSpPr>
        <p:spPr bwMode="auto">
          <a:xfrm>
            <a:off x="10020162" y="3102105"/>
            <a:ext cx="535993" cy="26359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파손</a:t>
            </a:r>
            <a:endParaRPr lang="en-US" altLang="ko-KR" sz="12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2" name="오른쪽 화살표 21"/>
          <p:cNvSpPr/>
          <p:nvPr/>
        </p:nvSpPr>
        <p:spPr>
          <a:xfrm rot="3170533">
            <a:off x="1846262" y="3248026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3" name="오른쪽 화살표 22"/>
          <p:cNvSpPr/>
          <p:nvPr/>
        </p:nvSpPr>
        <p:spPr>
          <a:xfrm rot="9817761">
            <a:off x="4970845" y="3186321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4" name="오른쪽 화살표 23"/>
          <p:cNvSpPr/>
          <p:nvPr/>
        </p:nvSpPr>
        <p:spPr>
          <a:xfrm rot="19925177">
            <a:off x="2390383" y="5978246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5" name="오른쪽 화살표 24"/>
          <p:cNvSpPr/>
          <p:nvPr/>
        </p:nvSpPr>
        <p:spPr>
          <a:xfrm rot="1293877">
            <a:off x="4676839" y="5356045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6" name="TextBox 25"/>
          <p:cNvSpPr txBox="1"/>
          <p:nvPr/>
        </p:nvSpPr>
        <p:spPr bwMode="auto">
          <a:xfrm>
            <a:off x="2349500" y="4016375"/>
            <a:ext cx="1135063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노후화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8840788" y="5430166"/>
            <a:ext cx="1765300" cy="2635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23~42mm(1/52~1/29)</a:t>
            </a:r>
            <a:endParaRPr lang="en-US" altLang="ko-KR" sz="12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24602" name="직선 화살표 연결선 69"/>
          <p:cNvCxnSpPr>
            <a:cxnSpLocks noChangeShapeType="1"/>
          </p:cNvCxnSpPr>
          <p:nvPr/>
        </p:nvCxnSpPr>
        <p:spPr bwMode="auto">
          <a:xfrm flipH="1" flipV="1">
            <a:off x="8636000" y="4775200"/>
            <a:ext cx="215900" cy="348456"/>
          </a:xfrm>
          <a:prstGeom prst="straightConnector1">
            <a:avLst/>
          </a:prstGeom>
          <a:noFill/>
          <a:ln w="38100" algn="ctr">
            <a:solidFill>
              <a:srgbClr val="CE333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" name="TextBox 66"/>
          <p:cNvSpPr txBox="1"/>
          <p:nvPr/>
        </p:nvSpPr>
        <p:spPr bwMode="auto">
          <a:xfrm>
            <a:off x="8828088" y="5080000"/>
            <a:ext cx="779463" cy="265113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전도징후</a:t>
            </a:r>
            <a:endParaRPr lang="en-US" altLang="ko-KR" sz="12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4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직선 연결선 36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11"/>
          <p:cNvSpPr txBox="1">
            <a:spLocks noChangeArrowheads="1"/>
          </p:cNvSpPr>
          <p:nvPr/>
        </p:nvSpPr>
        <p:spPr bwMode="auto">
          <a:xfrm>
            <a:off x="342899" y="1387475"/>
            <a:ext cx="7219887" cy="40011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③ 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담장 및 옹벽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전도로 인해 안전사고의 우려가 있는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12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44" name="TextBox 43"/>
          <p:cNvSpPr txBox="1"/>
          <p:nvPr/>
        </p:nvSpPr>
        <p:spPr bwMode="auto">
          <a:xfrm>
            <a:off x="5089358" y="6391104"/>
            <a:ext cx="1152525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노후화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 bwMode="auto">
          <a:xfrm>
            <a:off x="2346158" y="6400629"/>
            <a:ext cx="1135063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노후화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9352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588" y="2442941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5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250" y="2436428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7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555" y="4827178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7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475" y="4811429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391" y="2275095"/>
            <a:ext cx="3068194" cy="2106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002" y="4688525"/>
            <a:ext cx="2895436" cy="18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 bwMode="auto">
          <a:xfrm>
            <a:off x="5092700" y="4006850"/>
            <a:ext cx="1152525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토압작용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4585" name="내용 개체 틀 2"/>
          <p:cNvSpPr txBox="1">
            <a:spLocks/>
          </p:cNvSpPr>
          <p:nvPr/>
        </p:nvSpPr>
        <p:spPr bwMode="auto">
          <a:xfrm>
            <a:off x="606425" y="2051051"/>
            <a:ext cx="5638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22.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현</a:t>
            </a: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대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나운</a:t>
            </a:r>
            <a:r>
              <a:rPr kumimoji="1" lang="ko-KR" altLang="en-US" sz="1400" dirty="0" err="1">
                <a:latin typeface="-윤고딕330" pitchFamily="18" charset="-127"/>
                <a:ea typeface="-윤고딕330" pitchFamily="18" charset="-127"/>
              </a:rPr>
              <a:t>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4586" name="내용 개체 틀 2"/>
          <p:cNvSpPr txBox="1">
            <a:spLocks/>
          </p:cNvSpPr>
          <p:nvPr/>
        </p:nvSpPr>
        <p:spPr bwMode="auto">
          <a:xfrm>
            <a:off x="603083" y="4511266"/>
            <a:ext cx="5638800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23.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삼성연립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조촌동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2" name="오른쪽 화살표 21"/>
          <p:cNvSpPr/>
          <p:nvPr/>
        </p:nvSpPr>
        <p:spPr>
          <a:xfrm rot="3170533">
            <a:off x="1846262" y="3248026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3" name="오른쪽 화살표 22"/>
          <p:cNvSpPr/>
          <p:nvPr/>
        </p:nvSpPr>
        <p:spPr>
          <a:xfrm rot="9817761">
            <a:off x="5136731" y="2967630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4" name="오른쪽 화살표 23"/>
          <p:cNvSpPr/>
          <p:nvPr/>
        </p:nvSpPr>
        <p:spPr>
          <a:xfrm rot="19925177">
            <a:off x="1852074" y="5683372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5" name="오른쪽 화살표 24"/>
          <p:cNvSpPr/>
          <p:nvPr/>
        </p:nvSpPr>
        <p:spPr>
          <a:xfrm rot="1293877">
            <a:off x="4224861" y="5574465"/>
            <a:ext cx="373062" cy="28575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6" name="TextBox 25"/>
          <p:cNvSpPr txBox="1"/>
          <p:nvPr/>
        </p:nvSpPr>
        <p:spPr bwMode="auto">
          <a:xfrm>
            <a:off x="2349500" y="4016340"/>
            <a:ext cx="1135063" cy="26359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err="1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토압작용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8785956" y="5363554"/>
            <a:ext cx="1765300" cy="2635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26~49mm(1/50~1/27)</a:t>
            </a:r>
            <a:endParaRPr lang="en-US" altLang="ko-KR" sz="12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24602" name="직선 화살표 연결선 69"/>
          <p:cNvCxnSpPr>
            <a:cxnSpLocks noChangeShapeType="1"/>
          </p:cNvCxnSpPr>
          <p:nvPr/>
        </p:nvCxnSpPr>
        <p:spPr bwMode="auto">
          <a:xfrm flipH="1">
            <a:off x="8494329" y="5918774"/>
            <a:ext cx="283341" cy="306510"/>
          </a:xfrm>
          <a:prstGeom prst="straightConnector1">
            <a:avLst/>
          </a:prstGeom>
          <a:noFill/>
          <a:ln w="38100" algn="ctr">
            <a:solidFill>
              <a:srgbClr val="CE333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" name="TextBox 66"/>
          <p:cNvSpPr txBox="1"/>
          <p:nvPr/>
        </p:nvSpPr>
        <p:spPr bwMode="auto">
          <a:xfrm>
            <a:off x="8770617" y="5693691"/>
            <a:ext cx="779463" cy="265113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전도징후</a:t>
            </a:r>
            <a:endParaRPr lang="en-US" altLang="ko-KR" sz="12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4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직선 연결선 36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11"/>
          <p:cNvSpPr txBox="1">
            <a:spLocks noChangeArrowheads="1"/>
          </p:cNvSpPr>
          <p:nvPr/>
        </p:nvSpPr>
        <p:spPr bwMode="auto">
          <a:xfrm>
            <a:off x="342899" y="1387475"/>
            <a:ext cx="7219887" cy="40011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③ 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담장 및 옹벽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전도로 인해 안전사고의 우려가 있는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11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44" name="TextBox 43"/>
          <p:cNvSpPr txBox="1"/>
          <p:nvPr/>
        </p:nvSpPr>
        <p:spPr bwMode="auto">
          <a:xfrm>
            <a:off x="5089358" y="6391104"/>
            <a:ext cx="1152525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노후화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 bwMode="auto">
          <a:xfrm>
            <a:off x="2346158" y="6400629"/>
            <a:ext cx="1135063" cy="263525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노후화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9149236" y="3648772"/>
            <a:ext cx="1119508" cy="2635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 smtClean="0">
                <a:solidFill>
                  <a:srgbClr val="CE3332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8mm(1/200)</a:t>
            </a:r>
            <a:endParaRPr lang="en-US" altLang="ko-KR" sz="1200" b="1" dirty="0">
              <a:solidFill>
                <a:srgbClr val="CE3332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29" name="직선 화살표 연결선 69"/>
          <p:cNvCxnSpPr>
            <a:cxnSpLocks noChangeShapeType="1"/>
          </p:cNvCxnSpPr>
          <p:nvPr/>
        </p:nvCxnSpPr>
        <p:spPr bwMode="auto">
          <a:xfrm flipH="1" flipV="1">
            <a:off x="8944448" y="2993806"/>
            <a:ext cx="215900" cy="348456"/>
          </a:xfrm>
          <a:prstGeom prst="straightConnector1">
            <a:avLst/>
          </a:prstGeom>
          <a:noFill/>
          <a:ln w="38100" algn="ctr">
            <a:solidFill>
              <a:srgbClr val="CE333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TextBox 29"/>
          <p:cNvSpPr txBox="1"/>
          <p:nvPr/>
        </p:nvSpPr>
        <p:spPr bwMode="auto">
          <a:xfrm>
            <a:off x="9136536" y="3298606"/>
            <a:ext cx="779463" cy="265113"/>
          </a:xfrm>
          <a:prstGeom prst="rect">
            <a:avLst/>
          </a:prstGeom>
          <a:solidFill>
            <a:schemeClr val="bg1"/>
          </a:solidFill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전도징후</a:t>
            </a:r>
            <a:endParaRPr lang="en-US" altLang="ko-KR" sz="12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1136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7193017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④ 배관누수와 침수가 발견된 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2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429601" y="5544027"/>
            <a:ext cx="10764097" cy="540594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!!</a:t>
            </a:r>
            <a:r>
              <a:rPr lang="ko-KR" altLang="en-US" sz="1400" dirty="0">
                <a:solidFill>
                  <a:srgbClr val="0070C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보수방안</a:t>
            </a:r>
            <a:endParaRPr lang="en-US" altLang="ko-KR" sz="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1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노후되어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누수가 발생한 배관 보수 또는 교체 </a:t>
            </a:r>
            <a:endParaRPr lang="en-US" altLang="ko-KR" sz="14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직선 연결선 1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911267"/>
              </p:ext>
            </p:extLst>
          </p:nvPr>
        </p:nvGraphicFramePr>
        <p:xfrm>
          <a:off x="363475" y="2049463"/>
          <a:ext cx="7199311" cy="1079658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7199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998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396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구분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단지명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주소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원인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5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신화주택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경촌안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32(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경암동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배관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(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노후화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누수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15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태원주택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선연길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125(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옥서면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배관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(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노후화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누수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7" name="내용 개체 틀 2"/>
          <p:cNvSpPr txBox="1">
            <a:spLocks/>
          </p:cNvSpPr>
          <p:nvPr/>
        </p:nvSpPr>
        <p:spPr bwMode="auto">
          <a:xfrm>
            <a:off x="342900" y="3227120"/>
            <a:ext cx="4906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5.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신화주택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경암동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 –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가동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~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라동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pic>
        <p:nvPicPr>
          <p:cNvPr id="18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92" y="3601665"/>
            <a:ext cx="2478516" cy="18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381" y="3601665"/>
            <a:ext cx="2478516" cy="18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6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073" y="3601665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6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182" y="3601665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내용 개체 틀 2"/>
          <p:cNvSpPr txBox="1">
            <a:spLocks/>
          </p:cNvSpPr>
          <p:nvPr/>
        </p:nvSpPr>
        <p:spPr bwMode="auto">
          <a:xfrm>
            <a:off x="6039594" y="3222309"/>
            <a:ext cx="4906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15. 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태원주택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옥서면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 – E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, F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동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1424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630" y="3573723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1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7193017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⑤ </a:t>
            </a:r>
            <a:r>
              <a:rPr lang="ko-KR" altLang="en-US" sz="2000" dirty="0" err="1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지붕층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 철제난간 부식 및 파손이 발견된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2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398079" y="5517009"/>
            <a:ext cx="10755019" cy="786815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!!</a:t>
            </a:r>
            <a:r>
              <a:rPr lang="ko-KR" altLang="en-US" sz="1400" dirty="0">
                <a:solidFill>
                  <a:srgbClr val="0070C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보수방안</a:t>
            </a:r>
            <a:endParaRPr lang="en-US" altLang="ko-KR" sz="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1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부식과 파손된 신화주택 가동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지붕층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철제난간 보수 또는 교체</a:t>
            </a:r>
            <a:endParaRPr lang="en-US" altLang="ko-KR" sz="1400" dirty="0" smtClean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2)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부식과 파손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소실된 진성연립 가동과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나동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지붕층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철제난간 교체 또는 재시공</a:t>
            </a:r>
            <a:endParaRPr lang="en-US" altLang="ko-KR" sz="14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직선 연결선 1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338625"/>
              </p:ext>
            </p:extLst>
          </p:nvPr>
        </p:nvGraphicFramePr>
        <p:xfrm>
          <a:off x="363475" y="2049463"/>
          <a:ext cx="7199311" cy="1079658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7199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998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396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구분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단지명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주소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원인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4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신화주택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진포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24-9(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수송동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노후화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11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진성연립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설림안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98(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소룡동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노후화</a:t>
                      </a: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7" name="오른쪽 화살표 16"/>
          <p:cNvSpPr/>
          <p:nvPr/>
        </p:nvSpPr>
        <p:spPr>
          <a:xfrm rot="2966278">
            <a:off x="3692813" y="4269394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8" name="내용 개체 틀 2"/>
          <p:cNvSpPr txBox="1">
            <a:spLocks/>
          </p:cNvSpPr>
          <p:nvPr/>
        </p:nvSpPr>
        <p:spPr bwMode="auto">
          <a:xfrm>
            <a:off x="342900" y="3227120"/>
            <a:ext cx="4906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4.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신화주택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수송동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 smtClean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pic>
        <p:nvPicPr>
          <p:cNvPr id="19" name="Picture 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92" y="3579661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오른쪽 화살표 20"/>
          <p:cNvSpPr/>
          <p:nvPr/>
        </p:nvSpPr>
        <p:spPr>
          <a:xfrm rot="17834789">
            <a:off x="938710" y="4082459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2" name="내용 개체 틀 2"/>
          <p:cNvSpPr txBox="1">
            <a:spLocks/>
          </p:cNvSpPr>
          <p:nvPr/>
        </p:nvSpPr>
        <p:spPr bwMode="auto">
          <a:xfrm>
            <a:off x="5954136" y="3235447"/>
            <a:ext cx="4906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11.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진성연립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소룡동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 smtClean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pic>
        <p:nvPicPr>
          <p:cNvPr id="23" name="Picture 21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879" y="3579661"/>
            <a:ext cx="2475824" cy="18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15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7275" y="3573723"/>
            <a:ext cx="2475824" cy="18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오른쪽 화살표 24"/>
          <p:cNvSpPr/>
          <p:nvPr/>
        </p:nvSpPr>
        <p:spPr>
          <a:xfrm rot="2966278">
            <a:off x="6882024" y="4353242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6" name="오른쪽 화살표 25"/>
          <p:cNvSpPr/>
          <p:nvPr/>
        </p:nvSpPr>
        <p:spPr>
          <a:xfrm rot="13426442">
            <a:off x="9210065" y="4576279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30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7193017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⑥ 난간벽체 파손이 발견된 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2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6132786" y="5387707"/>
            <a:ext cx="5113766" cy="940704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!!</a:t>
            </a:r>
            <a:r>
              <a:rPr lang="ko-KR" altLang="en-US" sz="1400" dirty="0">
                <a:solidFill>
                  <a:srgbClr val="0070C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건의사항</a:t>
            </a:r>
            <a:endParaRPr lang="en-US" altLang="ko-KR" sz="1400" dirty="0" smtClean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▶ </a:t>
            </a:r>
            <a:r>
              <a:rPr lang="ko-KR" altLang="en-US" sz="1400" dirty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정기적인 주의관찰을 실시</a:t>
            </a:r>
            <a:r>
              <a:rPr lang="en-US" altLang="ko-KR" sz="1400" dirty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400" dirty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균열측정기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endParaRPr lang="en-US" altLang="ko-KR" sz="1400" dirty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1)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균열 폭 증가 여부 확인</a:t>
            </a:r>
            <a:endParaRPr lang="en-US" altLang="ko-KR" sz="14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2)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다동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5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호라인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콘크리트 난간벽체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발코니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신축줄눈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설치</a:t>
            </a:r>
            <a:endParaRPr lang="en-US" altLang="ko-KR" sz="14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직선 연결선 1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767494"/>
              </p:ext>
            </p:extLst>
          </p:nvPr>
        </p:nvGraphicFramePr>
        <p:xfrm>
          <a:off x="363475" y="2049463"/>
          <a:ext cx="7199311" cy="1079658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7199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998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396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구분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단지명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주소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원인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5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신화주택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경촌안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32(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경암동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온도변화에 따른 팽창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14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삼정연립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백릉로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150(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철근의 부식과 팽창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7" name="내용 개체 틀 2"/>
          <p:cNvSpPr txBox="1">
            <a:spLocks/>
          </p:cNvSpPr>
          <p:nvPr/>
        </p:nvSpPr>
        <p:spPr bwMode="auto">
          <a:xfrm>
            <a:off x="342900" y="3227120"/>
            <a:ext cx="4906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5.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신화주택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경암동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 smtClean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7" y="5156579"/>
            <a:ext cx="5648817" cy="1550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8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701" y="3246153"/>
            <a:ext cx="2478516" cy="18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8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8036" y="3246153"/>
            <a:ext cx="2478516" cy="18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9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8036" y="1210494"/>
            <a:ext cx="2478516" cy="18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9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676" y="3257371"/>
            <a:ext cx="2478516" cy="18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오른쪽 화살표 22"/>
          <p:cNvSpPr/>
          <p:nvPr/>
        </p:nvSpPr>
        <p:spPr>
          <a:xfrm rot="19681158">
            <a:off x="4456402" y="4036889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4" name="오른쪽 화살표 23"/>
          <p:cNvSpPr/>
          <p:nvPr/>
        </p:nvSpPr>
        <p:spPr>
          <a:xfrm rot="19681158">
            <a:off x="7582857" y="4244982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5" name="오른쪽 화살표 24"/>
          <p:cNvSpPr/>
          <p:nvPr/>
        </p:nvSpPr>
        <p:spPr>
          <a:xfrm rot="19681158">
            <a:off x="9469793" y="2089378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6" name="오른쪽 화살표 25"/>
          <p:cNvSpPr/>
          <p:nvPr/>
        </p:nvSpPr>
        <p:spPr>
          <a:xfrm rot="19681158">
            <a:off x="9587291" y="4165172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pic>
        <p:nvPicPr>
          <p:cNvPr id="27" name="Picture 16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505" y="3667063"/>
            <a:ext cx="193634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129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@2018년\#3.군산시 소규모 공동주택 안전점검\#중간보고용\추가사진\SAM_00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908" y="2435939"/>
            <a:ext cx="2457600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1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7193017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⑥ 난간벽체 파손이 발견된 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2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457309" y="4565230"/>
            <a:ext cx="5020199" cy="509817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!!</a:t>
            </a:r>
            <a:r>
              <a:rPr lang="ko-KR" altLang="en-US" sz="1400" dirty="0">
                <a:solidFill>
                  <a:srgbClr val="0070C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보수방안</a:t>
            </a:r>
            <a:endParaRPr lang="en-US" altLang="ko-KR" sz="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1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가동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지붕층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4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호라인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파손된 난간벽체 단면복구 </a:t>
            </a:r>
            <a:endParaRPr lang="en-US" altLang="ko-KR" sz="14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직선 연결선 1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내용 개체 틀 2"/>
          <p:cNvSpPr txBox="1">
            <a:spLocks/>
          </p:cNvSpPr>
          <p:nvPr/>
        </p:nvSpPr>
        <p:spPr bwMode="auto">
          <a:xfrm>
            <a:off x="342900" y="1958668"/>
            <a:ext cx="4906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>
                <a:latin typeface="-윤고딕330" pitchFamily="18" charset="-127"/>
                <a:ea typeface="-윤고딕330" pitchFamily="18" charset="-127"/>
              </a:rPr>
              <a:t>14. </a:t>
            </a:r>
            <a:r>
              <a:rPr kumimoji="1" lang="ko-KR" altLang="en-US" sz="1400" dirty="0" err="1">
                <a:latin typeface="-윤고딕330" pitchFamily="18" charset="-127"/>
                <a:ea typeface="-윤고딕330" pitchFamily="18" charset="-127"/>
              </a:rPr>
              <a:t>삼정연립</a:t>
            </a:r>
            <a:r>
              <a:rPr kumimoji="1" lang="en-US" altLang="ko-KR" sz="1400" dirty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>
                <a:latin typeface="-윤고딕330" pitchFamily="18" charset="-127"/>
                <a:ea typeface="-윤고딕330" pitchFamily="18" charset="-127"/>
              </a:rPr>
              <a:t>조촌동</a:t>
            </a:r>
            <a:r>
              <a:rPr kumimoji="1" lang="en-US" altLang="ko-KR" sz="1400" dirty="0">
                <a:latin typeface="-윤고딕330" pitchFamily="18" charset="-127"/>
                <a:ea typeface="-윤고딕330" pitchFamily="18" charset="-127"/>
              </a:rPr>
              <a:t>)</a:t>
            </a: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 smtClean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pic>
        <p:nvPicPr>
          <p:cNvPr id="23" name="Picture 2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09" y="2435940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오른쪽 화살표 23"/>
          <p:cNvSpPr/>
          <p:nvPr/>
        </p:nvSpPr>
        <p:spPr>
          <a:xfrm rot="19681158">
            <a:off x="1193380" y="3434769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079" y="2276090"/>
            <a:ext cx="6139022" cy="2194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모서리가 둥근 직사각형 3"/>
          <p:cNvSpPr/>
          <p:nvPr/>
        </p:nvSpPr>
        <p:spPr>
          <a:xfrm>
            <a:off x="6473500" y="2435940"/>
            <a:ext cx="1198179" cy="425505"/>
          </a:xfrm>
          <a:prstGeom prst="round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8" name="_x90565488" descr="EMB00000fc01c5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217" y="4727132"/>
            <a:ext cx="1445371" cy="146871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_x92154952" descr="EMB00000fc01c5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085" y="4725544"/>
            <a:ext cx="1696107" cy="147030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오른쪽 화살표 17"/>
          <p:cNvSpPr/>
          <p:nvPr/>
        </p:nvSpPr>
        <p:spPr>
          <a:xfrm rot="17667963">
            <a:off x="4020059" y="3463292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279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050" y="4726172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525" y="4730816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27" y="4734123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9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0" y="4731071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I:\@2018년\#3.군산시 소규모 공동주택 안전점검\#중간보고용\추가사진\SAM_004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239" y="4986365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1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7193017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⑦ 출입문</a:t>
            </a:r>
            <a:r>
              <a:rPr lang="en-US" altLang="ko-KR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및 유리창 파손이 발견된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4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7691397" y="1038517"/>
            <a:ext cx="4093123" cy="786815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!!</a:t>
            </a:r>
            <a:r>
              <a:rPr lang="ko-KR" altLang="en-US" sz="1400" dirty="0" smtClean="0">
                <a:solidFill>
                  <a:srgbClr val="0070C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건의사항</a:t>
            </a:r>
            <a:endParaRPr lang="en-US" altLang="ko-KR" sz="1400" dirty="0" smtClean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1)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출입문과 유리창의 파손은 결로 발생방지 </a:t>
            </a:r>
            <a:endParaRPr lang="en-US" altLang="ko-KR" sz="1400" dirty="0" smtClean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   하고 단열성능을 유지하기 위해 보수 또는 교체</a:t>
            </a:r>
            <a:endParaRPr lang="en-US" altLang="ko-KR" sz="14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직선 연결선 1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880010"/>
              </p:ext>
            </p:extLst>
          </p:nvPr>
        </p:nvGraphicFramePr>
        <p:xfrm>
          <a:off x="363475" y="2049463"/>
          <a:ext cx="7199311" cy="2159316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7199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998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396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구분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단지명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주소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원인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4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신화주택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진포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24-9(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수송동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노후화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7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무릉주택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백릉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14(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경장동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노후화</a:t>
                      </a: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18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제일연립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경촌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22(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경암동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노후화</a:t>
                      </a: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연일연립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백릉안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5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10(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노후화</a:t>
                      </a: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solidFill>
                            <a:srgbClr val="0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23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삼성연립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양안로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69(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715" marR="10715" marT="1071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노후화</a:t>
                      </a:r>
                    </a:p>
                  </a:txBody>
                  <a:tcPr marL="56113" marR="56113" marT="14133" marB="14133" anchor="ctr"/>
                </a:tc>
              </a:tr>
            </a:tbl>
          </a:graphicData>
        </a:graphic>
      </p:graphicFrame>
      <p:sp>
        <p:nvSpPr>
          <p:cNvPr id="17" name="내용 개체 틀 2"/>
          <p:cNvSpPr txBox="1">
            <a:spLocks/>
          </p:cNvSpPr>
          <p:nvPr/>
        </p:nvSpPr>
        <p:spPr bwMode="auto">
          <a:xfrm>
            <a:off x="342900" y="4298953"/>
            <a:ext cx="2019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4. 23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신화주택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수송동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8" name="내용 개체 틀 2"/>
          <p:cNvSpPr txBox="1">
            <a:spLocks/>
          </p:cNvSpPr>
          <p:nvPr/>
        </p:nvSpPr>
        <p:spPr bwMode="auto">
          <a:xfrm>
            <a:off x="2962618" y="4298953"/>
            <a:ext cx="180121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7. 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무릉주택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경장동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9" name="내용 개체 틀 2"/>
          <p:cNvSpPr txBox="1">
            <a:spLocks/>
          </p:cNvSpPr>
          <p:nvPr/>
        </p:nvSpPr>
        <p:spPr bwMode="auto">
          <a:xfrm>
            <a:off x="5535041" y="4298953"/>
            <a:ext cx="180121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18.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제일연립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경</a:t>
            </a:r>
            <a:r>
              <a:rPr kumimoji="1" lang="ko-KR" altLang="en-US" sz="1400" dirty="0" err="1">
                <a:latin typeface="-윤고딕330" pitchFamily="18" charset="-127"/>
                <a:ea typeface="-윤고딕330" pitchFamily="18" charset="-127"/>
              </a:rPr>
              <a:t>암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0" name="내용 개체 틀 2"/>
          <p:cNvSpPr txBox="1">
            <a:spLocks/>
          </p:cNvSpPr>
          <p:nvPr/>
        </p:nvSpPr>
        <p:spPr bwMode="auto">
          <a:xfrm>
            <a:off x="8138566" y="4298953"/>
            <a:ext cx="180121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19.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연일연립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조촌동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5" name="오른쪽 화살표 24"/>
          <p:cNvSpPr/>
          <p:nvPr/>
        </p:nvSpPr>
        <p:spPr>
          <a:xfrm rot="19681158">
            <a:off x="1729946" y="5642049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6" name="오른쪽 화살표 25"/>
          <p:cNvSpPr/>
          <p:nvPr/>
        </p:nvSpPr>
        <p:spPr>
          <a:xfrm rot="19681158">
            <a:off x="3821287" y="5642048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7" name="오른쪽 화살표 26"/>
          <p:cNvSpPr/>
          <p:nvPr/>
        </p:nvSpPr>
        <p:spPr>
          <a:xfrm rot="19681158">
            <a:off x="7149719" y="5510589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8" name="오른쪽 화살표 27"/>
          <p:cNvSpPr/>
          <p:nvPr/>
        </p:nvSpPr>
        <p:spPr>
          <a:xfrm rot="19681158">
            <a:off x="9048509" y="5843684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10132683" y="4986365"/>
            <a:ext cx="1132217" cy="39499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600" dirty="0" smtClean="0">
                <a:solidFill>
                  <a:srgbClr val="FF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보수완</a:t>
            </a:r>
            <a:r>
              <a:rPr lang="ko-KR" altLang="en-US" sz="1600" dirty="0">
                <a:solidFill>
                  <a:srgbClr val="FF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료</a:t>
            </a:r>
          </a:p>
        </p:txBody>
      </p:sp>
      <p:pic>
        <p:nvPicPr>
          <p:cNvPr id="23" name="Picture 4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977" y="2366853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내용 개체 틀 2"/>
          <p:cNvSpPr txBox="1">
            <a:spLocks/>
          </p:cNvSpPr>
          <p:nvPr/>
        </p:nvSpPr>
        <p:spPr bwMode="auto">
          <a:xfrm>
            <a:off x="8223250" y="1931683"/>
            <a:ext cx="2019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23.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삼성연립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조촌동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4" name="오른쪽 화살표 33"/>
          <p:cNvSpPr/>
          <p:nvPr/>
        </p:nvSpPr>
        <p:spPr>
          <a:xfrm rot="19681158">
            <a:off x="9610296" y="3274779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806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:\@2018년\#3.군산시 소규모 공동주택 안전점검\#중간보고용\추가사진\SAM_00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6300" y="4478054"/>
            <a:ext cx="2457600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7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6300" y="2591899"/>
            <a:ext cx="2480400" cy="184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1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7193017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⑧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 지하외벽 누수 및 우수유입이 발견된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직선 연결선 1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2980718"/>
              </p:ext>
            </p:extLst>
          </p:nvPr>
        </p:nvGraphicFramePr>
        <p:xfrm>
          <a:off x="363475" y="2049463"/>
          <a:ext cx="7199311" cy="719772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7199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998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396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구분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단지명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주소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원인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15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태원주택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선연길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125(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옥서면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균열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,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덮개 </a:t>
                      </a:r>
                      <a:r>
                        <a:rPr lang="ko-KR" altLang="en-US" sz="12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미설치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8" name="오른쪽 화살표 17"/>
          <p:cNvSpPr/>
          <p:nvPr/>
        </p:nvSpPr>
        <p:spPr>
          <a:xfrm rot="1891235">
            <a:off x="10059604" y="3372118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9" name="내용 개체 틀 2"/>
          <p:cNvSpPr txBox="1">
            <a:spLocks/>
          </p:cNvSpPr>
          <p:nvPr/>
        </p:nvSpPr>
        <p:spPr bwMode="auto">
          <a:xfrm>
            <a:off x="342900" y="2920784"/>
            <a:ext cx="4906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15. 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태원주택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옥서면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 bwMode="auto">
          <a:xfrm>
            <a:off x="422483" y="5746539"/>
            <a:ext cx="5663007" cy="786815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!!</a:t>
            </a:r>
            <a:r>
              <a:rPr lang="ko-KR" altLang="en-US" sz="1400" dirty="0">
                <a:solidFill>
                  <a:srgbClr val="0070C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보수방안</a:t>
            </a:r>
            <a:endParaRPr lang="en-US" altLang="ko-KR" sz="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1) E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동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F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동 지하외벽 누수균열 보수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발포우레탄 주입공법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2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 E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동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, F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동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개구부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창문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우수유입 차단 덮개 설치</a:t>
            </a:r>
            <a:endParaRPr lang="en-US" altLang="ko-KR" sz="14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57" y="3264999"/>
            <a:ext cx="7808693" cy="2328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8395" y="5105426"/>
            <a:ext cx="2917905" cy="1601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7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7468" y="701495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오른쪽 화살표 22"/>
          <p:cNvSpPr/>
          <p:nvPr/>
        </p:nvSpPr>
        <p:spPr>
          <a:xfrm rot="15869765">
            <a:off x="9985631" y="1235142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7" name="오른쪽 화살표 16"/>
          <p:cNvSpPr/>
          <p:nvPr/>
        </p:nvSpPr>
        <p:spPr>
          <a:xfrm rot="1891235">
            <a:off x="9615659" y="5088772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904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7193017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⑨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 벽체 일부 </a:t>
            </a:r>
            <a:r>
              <a:rPr lang="ko-KR" altLang="en-US" sz="2000" dirty="0" err="1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미시공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단면철거가 발견된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2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직선 연결선 1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558499"/>
              </p:ext>
            </p:extLst>
          </p:nvPr>
        </p:nvGraphicFramePr>
        <p:xfrm>
          <a:off x="363475" y="2049463"/>
          <a:ext cx="7199311" cy="1079658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7199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998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396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구분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단지명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주소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원인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나운명성타운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상나운로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59(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나운동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미완료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15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태원주택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선연길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125(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옥서면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배관설치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9" name="내용 개체 틀 2"/>
          <p:cNvSpPr txBox="1">
            <a:spLocks/>
          </p:cNvSpPr>
          <p:nvPr/>
        </p:nvSpPr>
        <p:spPr bwMode="auto">
          <a:xfrm>
            <a:off x="342900" y="3226403"/>
            <a:ext cx="5638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2. 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나운명성타운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나운동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 bwMode="auto">
          <a:xfrm>
            <a:off x="391207" y="5660009"/>
            <a:ext cx="6127831" cy="571372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!!</a:t>
            </a:r>
            <a:r>
              <a:rPr lang="ko-KR" altLang="en-US" sz="1400" dirty="0">
                <a:solidFill>
                  <a:srgbClr val="0070C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보수방안</a:t>
            </a:r>
            <a:endParaRPr lang="en-US" altLang="ko-KR" sz="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1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가동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5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호라인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지하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층 시공이 완료되지 않은 상태로 방치된 벽체 시공완료</a:t>
            </a:r>
            <a:endParaRPr lang="en-US" altLang="ko-KR" sz="1400" dirty="0" smtClean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3646296"/>
            <a:ext cx="3503886" cy="1773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모서리가 둥근 직사각형 1"/>
          <p:cNvSpPr/>
          <p:nvPr/>
        </p:nvSpPr>
        <p:spPr>
          <a:xfrm>
            <a:off x="1688881" y="4304672"/>
            <a:ext cx="536028" cy="315311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1" name="Picture 3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654" y="3540727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오른쪽 화살표 21"/>
          <p:cNvSpPr/>
          <p:nvPr/>
        </p:nvSpPr>
        <p:spPr>
          <a:xfrm rot="1891235">
            <a:off x="4632357" y="4101610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3" name="내용 개체 틀 2"/>
          <p:cNvSpPr txBox="1">
            <a:spLocks/>
          </p:cNvSpPr>
          <p:nvPr/>
        </p:nvSpPr>
        <p:spPr bwMode="auto">
          <a:xfrm>
            <a:off x="6732347" y="3212992"/>
            <a:ext cx="4906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15. 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태원주택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옥서면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305" y="4142871"/>
            <a:ext cx="4927600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모서리가 둥근 직사각형 2"/>
          <p:cNvSpPr/>
          <p:nvPr/>
        </p:nvSpPr>
        <p:spPr>
          <a:xfrm>
            <a:off x="11548241" y="4485981"/>
            <a:ext cx="205664" cy="315311"/>
          </a:xfrm>
          <a:prstGeom prst="round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/>
          <p:cNvSpPr txBox="1"/>
          <p:nvPr/>
        </p:nvSpPr>
        <p:spPr bwMode="auto">
          <a:xfrm>
            <a:off x="6891514" y="5672957"/>
            <a:ext cx="4747033" cy="571372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!!</a:t>
            </a:r>
            <a:r>
              <a:rPr lang="ko-KR" altLang="en-US" sz="1400" dirty="0">
                <a:solidFill>
                  <a:srgbClr val="0070C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보수방안</a:t>
            </a:r>
            <a:endParaRPr lang="en-US" altLang="ko-KR" sz="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1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F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동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호라인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지하외벽 철근 이음 및 단면복구</a:t>
            </a:r>
            <a:endParaRPr lang="en-US" altLang="ko-KR" sz="1400" dirty="0" smtClean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26" name="Picture 26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147" y="2112016"/>
            <a:ext cx="2480400" cy="184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오른쪽 화살표 26"/>
          <p:cNvSpPr/>
          <p:nvPr/>
        </p:nvSpPr>
        <p:spPr>
          <a:xfrm rot="1891235">
            <a:off x="10082212" y="2779953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904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900" y="1387475"/>
            <a:ext cx="2073275" cy="4000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③ 안전점검 절차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842963" y="2024063"/>
            <a:ext cx="1927225" cy="871537"/>
          </a:xfrm>
          <a:prstGeom prst="rect">
            <a:avLst/>
          </a:prstGeom>
          <a:solidFill>
            <a:schemeClr val="bg2"/>
          </a:solidFill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8000" tIns="18000" rIns="18000" bIns="18000" anchor="ctr"/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예비조사 및 실측</a:t>
            </a:r>
            <a:endParaRPr lang="en-US" altLang="ko-KR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6626225" y="2898775"/>
            <a:ext cx="2412206" cy="2075246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8000" tIns="18000" rIns="18000" bIns="18000"/>
          <a:lstStyle/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◎ 외관조사</a:t>
            </a:r>
            <a:r>
              <a:rPr lang="en-US" altLang="ko-KR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균열</a:t>
            </a:r>
            <a:r>
              <a:rPr lang="en-US" altLang="ko-KR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, </a:t>
            </a: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결함</a:t>
            </a:r>
            <a:r>
              <a:rPr lang="en-US" altLang="ko-KR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- </a:t>
            </a: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균열발생 위치 및 유형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- </a:t>
            </a: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균열 크기 및 진행유무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◎ 건축물의 노후화 상태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◎ 균열측정기 설치 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◎ </a:t>
            </a:r>
            <a:r>
              <a:rPr lang="ko-KR" altLang="en-US" sz="12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콘크리트 </a:t>
            </a:r>
            <a:r>
              <a:rPr lang="ko-KR" altLang="en-US" sz="12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압축강도 </a:t>
            </a:r>
            <a:r>
              <a:rPr lang="ko-KR" altLang="en-US" sz="12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조사</a:t>
            </a:r>
            <a:r>
              <a:rPr lang="en-US" altLang="ko-KR" sz="12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200" dirty="0" err="1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필요시</a:t>
            </a:r>
            <a:r>
              <a:rPr lang="en-US" altLang="ko-KR" sz="1200" dirty="0" smtClean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endParaRPr lang="en-US" altLang="ko-KR" sz="1200" dirty="0">
              <a:solidFill>
                <a:srgbClr val="C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◎ </a:t>
            </a:r>
            <a:r>
              <a:rPr lang="ko-KR" altLang="en-US" sz="1200" dirty="0" err="1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철근배근</a:t>
            </a:r>
            <a:r>
              <a:rPr lang="ko-KR" altLang="en-US" sz="12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확인</a:t>
            </a:r>
            <a:r>
              <a:rPr lang="en-US" altLang="ko-KR" sz="12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200" dirty="0" err="1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필요시</a:t>
            </a:r>
            <a:r>
              <a:rPr lang="en-US" altLang="ko-KR" sz="1200" dirty="0">
                <a:solidFill>
                  <a:srgbClr val="C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</p:txBody>
      </p:sp>
      <p:sp>
        <p:nvSpPr>
          <p:cNvPr id="14" name="오른쪽 화살표 13"/>
          <p:cNvSpPr/>
          <p:nvPr/>
        </p:nvSpPr>
        <p:spPr>
          <a:xfrm>
            <a:off x="2977904" y="2347320"/>
            <a:ext cx="550154" cy="225037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5" name="TextBox 14"/>
          <p:cNvSpPr txBox="1"/>
          <p:nvPr/>
        </p:nvSpPr>
        <p:spPr bwMode="auto">
          <a:xfrm>
            <a:off x="2854325" y="2765425"/>
            <a:ext cx="828675" cy="504825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8000" tIns="18000" rIns="18000" bIns="18000" anchor="ctr"/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1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도면작성</a:t>
            </a:r>
            <a:endParaRPr lang="en-US" altLang="ko-KR" sz="11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(CAD)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842963" y="2895600"/>
            <a:ext cx="2066925" cy="182721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8000" tIns="18000" rIns="18000" bIns="18000"/>
          <a:lstStyle/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◎ 도서검토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◎ 보수</a:t>
            </a:r>
            <a:r>
              <a:rPr lang="en-US" altLang="ko-KR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·</a:t>
            </a: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보강 이력 확인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◎ 유지관련자료 확인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◎ 용도 및 </a:t>
            </a:r>
            <a:r>
              <a:rPr lang="ko-KR" altLang="en-US" sz="1200" dirty="0" err="1">
                <a:latin typeface="-윤고딕330" panose="02030504000101010101" pitchFamily="18" charset="-127"/>
                <a:ea typeface="-윤고딕330" panose="02030504000101010101" pitchFamily="18" charset="-127"/>
              </a:rPr>
              <a:t>주변조건</a:t>
            </a: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변경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◎ 점검계획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◎ 실측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 bwMode="auto">
          <a:xfrm>
            <a:off x="3735388" y="2895600"/>
            <a:ext cx="1660525" cy="116046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8000" tIns="18000" rIns="18000" bIns="18000"/>
          <a:lstStyle/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◎ 초기값 </a:t>
            </a:r>
            <a:r>
              <a:rPr lang="ko-KR" altLang="en-US" sz="1200" dirty="0" smtClean="0">
                <a:latin typeface="-윤고딕330" panose="02030504000101010101" pitchFamily="18" charset="-127"/>
                <a:ea typeface="-윤고딕330" panose="02030504000101010101" pitchFamily="18" charset="-127"/>
              </a:rPr>
              <a:t>설정</a:t>
            </a:r>
            <a:endParaRPr lang="en-US" altLang="ko-KR" sz="1200" dirty="0" smtClean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◎ 부동침하 측정</a:t>
            </a:r>
            <a:r>
              <a:rPr lang="en-US" altLang="ko-KR" sz="12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200" dirty="0" err="1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필요시</a:t>
            </a:r>
            <a:r>
              <a:rPr lang="en-US" altLang="ko-KR" sz="12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9536113" y="2895600"/>
            <a:ext cx="1658937" cy="154305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8000" tIns="18000" rIns="18000" bIns="18000"/>
          <a:lstStyle/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◎ </a:t>
            </a: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1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차 기울기 결과비교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◎ </a:t>
            </a:r>
            <a:r>
              <a:rPr lang="ko-KR" altLang="en-US" sz="12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변화량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유무확인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◎ 부동침하 측정</a:t>
            </a:r>
            <a:r>
              <a:rPr lang="en-US" altLang="ko-KR" sz="12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200" dirty="0" err="1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필요시</a:t>
            </a:r>
            <a:r>
              <a:rPr lang="en-US" altLang="ko-KR" sz="12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1600200" y="5749925"/>
            <a:ext cx="1927225" cy="90170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8000" tIns="18000" rIns="18000" bIns="18000"/>
          <a:lstStyle/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◎ 조사결과 분석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◎ 분석결과 검토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◎ 부동침하 측정</a:t>
            </a:r>
            <a:r>
              <a:rPr lang="en-US" altLang="ko-KR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200" dirty="0" err="1">
                <a:latin typeface="-윤고딕330" panose="02030504000101010101" pitchFamily="18" charset="-127"/>
                <a:ea typeface="-윤고딕330" panose="02030504000101010101" pitchFamily="18" charset="-127"/>
              </a:rPr>
              <a:t>필요시</a:t>
            </a:r>
            <a:r>
              <a:rPr lang="en-US" altLang="ko-KR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</p:txBody>
      </p:sp>
      <p:sp>
        <p:nvSpPr>
          <p:cNvPr id="25" name="TextBox 24"/>
          <p:cNvSpPr txBox="1"/>
          <p:nvPr/>
        </p:nvSpPr>
        <p:spPr bwMode="auto">
          <a:xfrm>
            <a:off x="4494213" y="5762625"/>
            <a:ext cx="2693987" cy="90487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8000" tIns="18000" rIns="18000" bIns="18000"/>
          <a:lstStyle/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◎ 보고서 작성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◎ 보수</a:t>
            </a:r>
            <a:r>
              <a:rPr lang="en-US" altLang="ko-KR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·</a:t>
            </a:r>
            <a:r>
              <a:rPr lang="ko-KR" altLang="en-US" sz="1200" dirty="0" err="1">
                <a:latin typeface="-윤고딕330" panose="02030504000101010101" pitchFamily="18" charset="-127"/>
                <a:ea typeface="-윤고딕330" panose="02030504000101010101" pitchFamily="18" charset="-127"/>
              </a:rPr>
              <a:t>보강안</a:t>
            </a: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 작성</a:t>
            </a:r>
            <a:r>
              <a:rPr lang="en-US" altLang="ko-KR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200" dirty="0" err="1">
                <a:latin typeface="-윤고딕330" panose="02030504000101010101" pitchFamily="18" charset="-127"/>
                <a:ea typeface="-윤고딕330" panose="02030504000101010101" pitchFamily="18" charset="-127"/>
              </a:rPr>
              <a:t>필요시</a:t>
            </a:r>
            <a:r>
              <a:rPr lang="en-US" altLang="ko-KR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◎ 보고서 제출</a:t>
            </a:r>
            <a:endParaRPr lang="en-US" altLang="ko-KR" sz="12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5732463" y="2765425"/>
            <a:ext cx="828675" cy="504825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8000" tIns="18000" rIns="18000" bIns="18000" anchor="ctr"/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1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조사결과</a:t>
            </a:r>
            <a:endParaRPr lang="en-US" altLang="ko-KR" sz="11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1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분석</a:t>
            </a:r>
            <a:endParaRPr lang="en-US" altLang="ko-KR" sz="11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3735388" y="2025650"/>
            <a:ext cx="1928812" cy="871538"/>
          </a:xfrm>
          <a:prstGeom prst="rect">
            <a:avLst/>
          </a:prstGeom>
          <a:solidFill>
            <a:schemeClr val="bg2"/>
          </a:solidFill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8000" tIns="18000" rIns="18000" bIns="18000" anchor="ctr"/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기울기 조사</a:t>
            </a:r>
            <a:r>
              <a:rPr lang="en-US" altLang="ko-KR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(1</a:t>
            </a:r>
            <a:r>
              <a:rPr lang="ko-KR" altLang="en-US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차</a:t>
            </a:r>
            <a:r>
              <a:rPr lang="en-US" altLang="ko-KR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</p:txBody>
      </p:sp>
      <p:sp>
        <p:nvSpPr>
          <p:cNvPr id="35" name="TextBox 34"/>
          <p:cNvSpPr txBox="1"/>
          <p:nvPr/>
        </p:nvSpPr>
        <p:spPr bwMode="auto">
          <a:xfrm>
            <a:off x="6629400" y="2024063"/>
            <a:ext cx="1927225" cy="871537"/>
          </a:xfrm>
          <a:prstGeom prst="rect">
            <a:avLst/>
          </a:prstGeom>
          <a:solidFill>
            <a:schemeClr val="bg2"/>
          </a:solidFill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8000" tIns="18000" rIns="18000" bIns="18000" anchor="ctr"/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현황 조사</a:t>
            </a:r>
            <a:endParaRPr lang="en-US" altLang="ko-KR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6" name="오른쪽 화살표 35"/>
          <p:cNvSpPr/>
          <p:nvPr/>
        </p:nvSpPr>
        <p:spPr>
          <a:xfrm>
            <a:off x="5871389" y="2347320"/>
            <a:ext cx="550154" cy="225037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7" name="TextBox 36"/>
          <p:cNvSpPr txBox="1"/>
          <p:nvPr/>
        </p:nvSpPr>
        <p:spPr bwMode="auto">
          <a:xfrm>
            <a:off x="8624888" y="2765425"/>
            <a:ext cx="827087" cy="504825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8000" tIns="18000" rIns="18000" bIns="18000" anchor="ctr"/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1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조사결과</a:t>
            </a:r>
            <a:endParaRPr lang="en-US" altLang="ko-KR" sz="11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1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분석</a:t>
            </a:r>
            <a:endParaRPr lang="en-US" altLang="ko-KR" sz="11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8" name="오른쪽 화살표 37"/>
          <p:cNvSpPr/>
          <p:nvPr/>
        </p:nvSpPr>
        <p:spPr>
          <a:xfrm>
            <a:off x="8763462" y="2347320"/>
            <a:ext cx="550154" cy="225037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9" name="TextBox 38"/>
          <p:cNvSpPr txBox="1"/>
          <p:nvPr/>
        </p:nvSpPr>
        <p:spPr bwMode="auto">
          <a:xfrm>
            <a:off x="9536113" y="2024063"/>
            <a:ext cx="1927225" cy="871537"/>
          </a:xfrm>
          <a:prstGeom prst="rect">
            <a:avLst/>
          </a:prstGeom>
          <a:solidFill>
            <a:schemeClr val="bg2"/>
          </a:solidFill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8000" tIns="18000" rIns="18000" bIns="18000" anchor="ctr"/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기울기 조사</a:t>
            </a:r>
            <a:r>
              <a:rPr lang="en-US" altLang="ko-KR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(2</a:t>
            </a:r>
            <a:r>
              <a:rPr lang="ko-KR" altLang="en-US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차</a:t>
            </a:r>
            <a:r>
              <a:rPr lang="en-US" altLang="ko-KR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</a:p>
        </p:txBody>
      </p:sp>
      <p:sp>
        <p:nvSpPr>
          <p:cNvPr id="40" name="TextBox 39"/>
          <p:cNvSpPr txBox="1"/>
          <p:nvPr/>
        </p:nvSpPr>
        <p:spPr bwMode="auto">
          <a:xfrm>
            <a:off x="1600200" y="4878388"/>
            <a:ext cx="1927225" cy="871537"/>
          </a:xfrm>
          <a:prstGeom prst="rect">
            <a:avLst/>
          </a:prstGeom>
          <a:solidFill>
            <a:schemeClr val="bg2"/>
          </a:solidFill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8000" tIns="18000" rIns="18000" bIns="18000" anchor="ctr"/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자료분석 및 검토</a:t>
            </a:r>
            <a:endParaRPr lang="en-US" altLang="ko-KR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1" name="오른쪽 화살표 40"/>
          <p:cNvSpPr/>
          <p:nvPr/>
        </p:nvSpPr>
        <p:spPr>
          <a:xfrm>
            <a:off x="842221" y="5214912"/>
            <a:ext cx="550154" cy="225037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2" name="오른쪽 화살표 41"/>
          <p:cNvSpPr/>
          <p:nvPr/>
        </p:nvSpPr>
        <p:spPr>
          <a:xfrm>
            <a:off x="3732422" y="5151047"/>
            <a:ext cx="550154" cy="225037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3" name="TextBox 42"/>
          <p:cNvSpPr txBox="1"/>
          <p:nvPr/>
        </p:nvSpPr>
        <p:spPr bwMode="auto">
          <a:xfrm>
            <a:off x="3594100" y="5576888"/>
            <a:ext cx="827088" cy="503237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8000" tIns="18000" rIns="18000" bIns="18000" anchor="ctr"/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1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조사결과</a:t>
            </a:r>
            <a:endParaRPr lang="en-US" altLang="ko-KR" sz="11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sz="11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분석</a:t>
            </a:r>
            <a:endParaRPr lang="en-US" altLang="ko-KR" sz="11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6" name="TextBox 45"/>
          <p:cNvSpPr txBox="1"/>
          <p:nvPr/>
        </p:nvSpPr>
        <p:spPr bwMode="auto">
          <a:xfrm>
            <a:off x="4494213" y="4891088"/>
            <a:ext cx="1927225" cy="871537"/>
          </a:xfrm>
          <a:prstGeom prst="rect">
            <a:avLst/>
          </a:prstGeom>
          <a:solidFill>
            <a:schemeClr val="bg2"/>
          </a:solidFill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8000" tIns="18000" rIns="18000" bIns="18000" anchor="ctr"/>
          <a:lstStyle/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보고서 작성 </a:t>
            </a:r>
            <a:endParaRPr lang="en-US" altLang="ko-KR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algn="ctr" eaLnBrk="1" fontAlgn="auto" latinLnBrk="1" hangingPunct="1">
              <a:spcBef>
                <a:spcPts val="10"/>
              </a:spcBef>
              <a:spcAft>
                <a:spcPts val="0"/>
              </a:spcAft>
              <a:defRPr/>
            </a:pPr>
            <a:r>
              <a:rPr lang="ko-KR" altLang="en-US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및 제출</a:t>
            </a:r>
            <a:endParaRPr lang="en-US" altLang="ko-KR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8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>
                <a:latin typeface="-윤고딕330" pitchFamily="18" charset="-127"/>
                <a:ea typeface="-윤고딕330" pitchFamily="18" charset="-127"/>
              </a:rPr>
              <a:t>01. </a:t>
            </a:r>
            <a:r>
              <a:rPr lang="ko-KR" altLang="en-US" sz="2800" dirty="0">
                <a:latin typeface="-윤고딕330" pitchFamily="18" charset="-127"/>
                <a:ea typeface="-윤고딕330" pitchFamily="18" charset="-127"/>
              </a:rPr>
              <a:t>과업개요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1" name="직선 연결선 30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@2018년\#3.군산시 소규모 공동주택 안전점검\#중간보고용\추가사진\SAM_00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747298" y="3671570"/>
            <a:ext cx="2457600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I:\@2018년\#3.군산시 소규모 공동주택 안전점검\#중간보고용\추가사진\SAM_00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790419" y="3667216"/>
            <a:ext cx="2457600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I:\@2018년\#3.군산시 소규모 공동주택 안전점검\#중간보고용\추가사진\SAM_002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300" y="3360016"/>
            <a:ext cx="2457600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3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25" y="3362052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1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7193017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⑩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 치장벽돌 </a:t>
            </a:r>
            <a:r>
              <a:rPr lang="ko-KR" altLang="en-US" sz="2000" dirty="0" err="1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이격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마감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치장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err="1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모르터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)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파손이 발견된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직선 연결선 1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958600"/>
              </p:ext>
            </p:extLst>
          </p:nvPr>
        </p:nvGraphicFramePr>
        <p:xfrm>
          <a:off x="363475" y="2049463"/>
          <a:ext cx="7199311" cy="719772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7199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998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396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구분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단지명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주소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원인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15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태원주택</a:t>
                      </a:r>
                      <a:endParaRPr lang="ko-KR" altLang="en-US" sz="1200" b="0" dirty="0"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선연길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125(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옥서면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3" marR="56113" marT="14133" marB="14133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연결철물 </a:t>
                      </a:r>
                      <a:r>
                        <a:rPr lang="ko-KR" altLang="en-US" sz="12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미설치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, </a:t>
                      </a:r>
                      <a:r>
                        <a:rPr lang="ko-KR" altLang="en-US" sz="12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모르터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강도부족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 bwMode="auto">
          <a:xfrm>
            <a:off x="342899" y="5317189"/>
            <a:ext cx="7620001" cy="1217703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!!</a:t>
            </a:r>
            <a:r>
              <a:rPr lang="ko-KR" altLang="en-US" sz="1400" dirty="0">
                <a:solidFill>
                  <a:srgbClr val="0070C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보수방안</a:t>
            </a:r>
            <a:endParaRPr lang="en-US" altLang="ko-KR" sz="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1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각 동의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우측면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치장벽돌 철거 또는 연결철물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앵커볼트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보강</a:t>
            </a:r>
            <a:endParaRPr lang="en-US" altLang="ko-KR" sz="1400" dirty="0" smtClean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2)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B~E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동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우측면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마감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치장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철거</a:t>
            </a:r>
            <a:endParaRPr lang="en-US" altLang="ko-KR" sz="1400" dirty="0" smtClean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3) C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동 배면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더스트슈트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마감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모르터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제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거</a:t>
            </a:r>
            <a:endParaRPr lang="en-US" altLang="ko-KR" sz="1400" dirty="0" smtClean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4)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안전사고 우려 주변에 주차 및 보행 통제</a:t>
            </a:r>
            <a:endParaRPr lang="en-US" altLang="ko-KR" sz="14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0" name="오른쪽 화살표 19"/>
          <p:cNvSpPr/>
          <p:nvPr/>
        </p:nvSpPr>
        <p:spPr>
          <a:xfrm rot="1891235">
            <a:off x="1318981" y="3920898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3" name="오른쪽 화살표 22"/>
          <p:cNvSpPr/>
          <p:nvPr/>
        </p:nvSpPr>
        <p:spPr>
          <a:xfrm rot="1891235">
            <a:off x="6122263" y="4073297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5" name="오른쪽 화살표 24"/>
          <p:cNvSpPr/>
          <p:nvPr/>
        </p:nvSpPr>
        <p:spPr>
          <a:xfrm rot="1891235">
            <a:off x="8532795" y="3920898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pic>
        <p:nvPicPr>
          <p:cNvPr id="26" name="Picture 9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400" y="3362052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오른쪽 화살표 26"/>
          <p:cNvSpPr/>
          <p:nvPr/>
        </p:nvSpPr>
        <p:spPr>
          <a:xfrm rot="1891235">
            <a:off x="4130553" y="3920898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374" y="916689"/>
            <a:ext cx="2896486" cy="2374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모서리가 둥근 직사각형 1"/>
          <p:cNvSpPr/>
          <p:nvPr/>
        </p:nvSpPr>
        <p:spPr>
          <a:xfrm>
            <a:off x="8908038" y="1253359"/>
            <a:ext cx="1087300" cy="1805151"/>
          </a:xfrm>
          <a:prstGeom prst="roundRect">
            <a:avLst/>
          </a:prstGeom>
          <a:solidFill>
            <a:schemeClr val="accent2">
              <a:alpha val="2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모서리가 둥근 직사각형 2"/>
          <p:cNvSpPr/>
          <p:nvPr/>
        </p:nvSpPr>
        <p:spPr>
          <a:xfrm>
            <a:off x="10350062" y="1253359"/>
            <a:ext cx="465083" cy="1805151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내용 개체 틀 2"/>
          <p:cNvSpPr txBox="1">
            <a:spLocks/>
          </p:cNvSpPr>
          <p:nvPr/>
        </p:nvSpPr>
        <p:spPr bwMode="auto">
          <a:xfrm>
            <a:off x="342900" y="3005679"/>
            <a:ext cx="5638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15. 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태원주택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옥서</a:t>
            </a:r>
            <a:r>
              <a:rPr kumimoji="1" lang="ko-KR" altLang="en-US" sz="1400" dirty="0" err="1">
                <a:latin typeface="-윤고딕330" pitchFamily="18" charset="-127"/>
                <a:ea typeface="-윤고딕330" pitchFamily="18" charset="-127"/>
              </a:rPr>
              <a:t>면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5229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92" y="3707944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1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7193017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⑪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2000" dirty="0" err="1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슬래브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 처짐으로 인한 </a:t>
            </a:r>
            <a:r>
              <a:rPr lang="ko-KR" altLang="en-US" sz="2000" dirty="0" err="1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조적벽체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 균열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배부름 발견된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2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직선 연결선 1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201443"/>
              </p:ext>
            </p:extLst>
          </p:nvPr>
        </p:nvGraphicFramePr>
        <p:xfrm>
          <a:off x="363475" y="2049463"/>
          <a:ext cx="7199311" cy="1079658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7199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998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396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구분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단지명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주소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원인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19" marR="83619" marT="38088" marB="38088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18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27" marR="83627" marT="38096" marB="38096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제일연립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경촌</a:t>
                      </a:r>
                      <a:r>
                        <a:rPr lang="en-US" altLang="ko-KR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22(</a:t>
                      </a:r>
                      <a:r>
                        <a:rPr lang="ko-KR" altLang="en-US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경암동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lvl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슬래브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처짐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988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20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83627" marR="83627" marT="38096" marB="38096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항운연립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신설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23(</a:t>
                      </a:r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나운동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</a:p>
                  </a:txBody>
                  <a:tcPr marL="56118" marR="56118" marT="14136" marB="14136" anchor="ctr"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슬래브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처짐</a:t>
                      </a:r>
                      <a:r>
                        <a:rPr lang="en-US" altLang="ko-KR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, </a:t>
                      </a: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연결철물 </a:t>
                      </a:r>
                      <a:r>
                        <a:rPr lang="ko-KR" altLang="en-US" sz="12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미설치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56113" marR="56113" marT="14133" marB="14133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0" name="내용 개체 틀 2"/>
          <p:cNvSpPr txBox="1">
            <a:spLocks/>
          </p:cNvSpPr>
          <p:nvPr/>
        </p:nvSpPr>
        <p:spPr bwMode="auto">
          <a:xfrm>
            <a:off x="342900" y="3273701"/>
            <a:ext cx="5638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18.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제일연립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경</a:t>
            </a:r>
            <a:r>
              <a:rPr kumimoji="1" lang="ko-KR" altLang="en-US" sz="1400" dirty="0" err="1">
                <a:latin typeface="-윤고딕330" pitchFamily="18" charset="-127"/>
                <a:ea typeface="-윤고딕330" pitchFamily="18" charset="-127"/>
              </a:rPr>
              <a:t>암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730" y="3426101"/>
            <a:ext cx="3827809" cy="3068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오른쪽 화살표 30"/>
          <p:cNvSpPr/>
          <p:nvPr/>
        </p:nvSpPr>
        <p:spPr>
          <a:xfrm rot="13841526">
            <a:off x="8700109" y="5875472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5" name="자유형 4"/>
          <p:cNvSpPr/>
          <p:nvPr/>
        </p:nvSpPr>
        <p:spPr>
          <a:xfrm>
            <a:off x="577570" y="4817193"/>
            <a:ext cx="2219325" cy="29917"/>
          </a:xfrm>
          <a:custGeom>
            <a:avLst/>
            <a:gdLst>
              <a:gd name="connsiteX0" fmla="*/ 0 w 2219325"/>
              <a:gd name="connsiteY0" fmla="*/ 23531 h 29917"/>
              <a:gd name="connsiteX1" fmla="*/ 638175 w 2219325"/>
              <a:gd name="connsiteY1" fmla="*/ 7656 h 29917"/>
              <a:gd name="connsiteX2" fmla="*/ 1035050 w 2219325"/>
              <a:gd name="connsiteY2" fmla="*/ 29881 h 29917"/>
              <a:gd name="connsiteX3" fmla="*/ 1419225 w 2219325"/>
              <a:gd name="connsiteY3" fmla="*/ 1306 h 29917"/>
              <a:gd name="connsiteX4" fmla="*/ 2219325 w 2219325"/>
              <a:gd name="connsiteY4" fmla="*/ 4481 h 29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9325" h="29917">
                <a:moveTo>
                  <a:pt x="0" y="23531"/>
                </a:moveTo>
                <a:cubicBezTo>
                  <a:pt x="232833" y="15064"/>
                  <a:pt x="465667" y="6598"/>
                  <a:pt x="638175" y="7656"/>
                </a:cubicBezTo>
                <a:cubicBezTo>
                  <a:pt x="810683" y="8714"/>
                  <a:pt x="904875" y="30939"/>
                  <a:pt x="1035050" y="29881"/>
                </a:cubicBezTo>
                <a:cubicBezTo>
                  <a:pt x="1165225" y="28823"/>
                  <a:pt x="1221846" y="5539"/>
                  <a:pt x="1419225" y="1306"/>
                </a:cubicBezTo>
                <a:cubicBezTo>
                  <a:pt x="1616604" y="-2927"/>
                  <a:pt x="2219325" y="4481"/>
                  <a:pt x="2219325" y="4481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오른쪽 화살표 32"/>
          <p:cNvSpPr/>
          <p:nvPr/>
        </p:nvSpPr>
        <p:spPr>
          <a:xfrm rot="6286591">
            <a:off x="1773055" y="4458512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1" name="TextBox 40"/>
          <p:cNvSpPr txBox="1"/>
          <p:nvPr/>
        </p:nvSpPr>
        <p:spPr bwMode="auto">
          <a:xfrm>
            <a:off x="465192" y="5704373"/>
            <a:ext cx="5301167" cy="1002259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!!</a:t>
            </a:r>
            <a:r>
              <a:rPr lang="ko-KR" altLang="en-US" sz="1400" dirty="0">
                <a:solidFill>
                  <a:srgbClr val="0070C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건의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사항</a:t>
            </a:r>
            <a:endParaRPr lang="en-US" altLang="ko-KR" sz="14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▶ 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정기적인 </a:t>
            </a:r>
            <a:r>
              <a:rPr lang="ko-KR" altLang="en-US" sz="1400" dirty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주의관찰을 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실시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균열측정기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endParaRPr lang="en-US" altLang="ko-KR" sz="1400" dirty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1)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균열 폭 증가 여부 확인</a:t>
            </a:r>
            <a:endParaRPr lang="en-US" altLang="ko-KR" sz="1400" dirty="0" smtClean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2)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호라인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배면 발코니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슬래브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하부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조적벽체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보강</a:t>
            </a:r>
            <a:endParaRPr lang="en-US" altLang="ko-KR" sz="1400" dirty="0" smtClean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42" name="Picture 3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843" y="3690039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자유형 6"/>
          <p:cNvSpPr/>
          <p:nvPr/>
        </p:nvSpPr>
        <p:spPr>
          <a:xfrm>
            <a:off x="3528150" y="4420088"/>
            <a:ext cx="1490036" cy="411256"/>
          </a:xfrm>
          <a:custGeom>
            <a:avLst/>
            <a:gdLst>
              <a:gd name="connsiteX0" fmla="*/ 8077 w 1490036"/>
              <a:gd name="connsiteY0" fmla="*/ 409904 h 411256"/>
              <a:gd name="connsiteX1" fmla="*/ 79022 w 1490036"/>
              <a:gd name="connsiteY1" fmla="*/ 378373 h 411256"/>
              <a:gd name="connsiteX2" fmla="*/ 890946 w 1490036"/>
              <a:gd name="connsiteY2" fmla="*/ 110359 h 411256"/>
              <a:gd name="connsiteX3" fmla="*/ 1253553 w 1490036"/>
              <a:gd name="connsiteY3" fmla="*/ 39414 h 411256"/>
              <a:gd name="connsiteX4" fmla="*/ 1490036 w 1490036"/>
              <a:gd name="connsiteY4" fmla="*/ 0 h 411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0036" h="411256">
                <a:moveTo>
                  <a:pt x="8077" y="409904"/>
                </a:moveTo>
                <a:cubicBezTo>
                  <a:pt x="-30023" y="419100"/>
                  <a:pt x="79022" y="378373"/>
                  <a:pt x="79022" y="378373"/>
                </a:cubicBezTo>
                <a:cubicBezTo>
                  <a:pt x="226167" y="328449"/>
                  <a:pt x="695191" y="166852"/>
                  <a:pt x="890946" y="110359"/>
                </a:cubicBezTo>
                <a:cubicBezTo>
                  <a:pt x="1086701" y="53866"/>
                  <a:pt x="1153705" y="57807"/>
                  <a:pt x="1253553" y="39414"/>
                </a:cubicBezTo>
                <a:cubicBezTo>
                  <a:pt x="1353401" y="21021"/>
                  <a:pt x="1455877" y="11824"/>
                  <a:pt x="1490036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오른쪽 화살표 44"/>
          <p:cNvSpPr/>
          <p:nvPr/>
        </p:nvSpPr>
        <p:spPr>
          <a:xfrm rot="6286591">
            <a:off x="4235743" y="4174497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pic>
        <p:nvPicPr>
          <p:cNvPr id="46" name="Picture 6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8240" y="3426101"/>
            <a:ext cx="193634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29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7193017" cy="40005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⑪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2000" dirty="0" err="1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슬래브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 처짐으로 인한 </a:t>
            </a:r>
            <a:r>
              <a:rPr lang="ko-KR" altLang="en-US" sz="2000" dirty="0" err="1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조적벽체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 균열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배부름 발견된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2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직선 연결선 1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내용 개체 틀 2"/>
          <p:cNvSpPr txBox="1">
            <a:spLocks/>
          </p:cNvSpPr>
          <p:nvPr/>
        </p:nvSpPr>
        <p:spPr bwMode="auto">
          <a:xfrm>
            <a:off x="342900" y="1965123"/>
            <a:ext cx="5638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20. 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항운연립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나운동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1" name="오른쪽 화살표 30"/>
          <p:cNvSpPr/>
          <p:nvPr/>
        </p:nvSpPr>
        <p:spPr>
          <a:xfrm rot="3558657">
            <a:off x="1961252" y="3676693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82" y="2358286"/>
            <a:ext cx="11114252" cy="227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자유형 1"/>
          <p:cNvSpPr/>
          <p:nvPr/>
        </p:nvSpPr>
        <p:spPr>
          <a:xfrm>
            <a:off x="1285875" y="4031456"/>
            <a:ext cx="228600" cy="116682"/>
          </a:xfrm>
          <a:custGeom>
            <a:avLst/>
            <a:gdLst>
              <a:gd name="connsiteX0" fmla="*/ 0 w 228600"/>
              <a:gd name="connsiteY0" fmla="*/ 116682 h 116682"/>
              <a:gd name="connsiteX1" fmla="*/ 66675 w 228600"/>
              <a:gd name="connsiteY1" fmla="*/ 73819 h 116682"/>
              <a:gd name="connsiteX2" fmla="*/ 130969 w 228600"/>
              <a:gd name="connsiteY2" fmla="*/ 26194 h 116682"/>
              <a:gd name="connsiteX3" fmla="*/ 228600 w 228600"/>
              <a:gd name="connsiteY3" fmla="*/ 0 h 116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" h="116682">
                <a:moveTo>
                  <a:pt x="0" y="116682"/>
                </a:moveTo>
                <a:cubicBezTo>
                  <a:pt x="22423" y="102791"/>
                  <a:pt x="44847" y="88900"/>
                  <a:pt x="66675" y="73819"/>
                </a:cubicBezTo>
                <a:cubicBezTo>
                  <a:pt x="88503" y="58738"/>
                  <a:pt x="103982" y="38497"/>
                  <a:pt x="130969" y="26194"/>
                </a:cubicBezTo>
                <a:cubicBezTo>
                  <a:pt x="157957" y="13891"/>
                  <a:pt x="211534" y="7144"/>
                  <a:pt x="228600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자유형 3"/>
          <p:cNvSpPr/>
          <p:nvPr/>
        </p:nvSpPr>
        <p:spPr>
          <a:xfrm>
            <a:off x="2057400" y="3933825"/>
            <a:ext cx="397669" cy="64294"/>
          </a:xfrm>
          <a:custGeom>
            <a:avLst/>
            <a:gdLst>
              <a:gd name="connsiteX0" fmla="*/ 0 w 397669"/>
              <a:gd name="connsiteY0" fmla="*/ 64294 h 64294"/>
              <a:gd name="connsiteX1" fmla="*/ 161925 w 397669"/>
              <a:gd name="connsiteY1" fmla="*/ 47625 h 64294"/>
              <a:gd name="connsiteX2" fmla="*/ 300038 w 397669"/>
              <a:gd name="connsiteY2" fmla="*/ 33338 h 64294"/>
              <a:gd name="connsiteX3" fmla="*/ 397669 w 397669"/>
              <a:gd name="connsiteY3" fmla="*/ 0 h 64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69" h="64294">
                <a:moveTo>
                  <a:pt x="0" y="64294"/>
                </a:moveTo>
                <a:lnTo>
                  <a:pt x="161925" y="47625"/>
                </a:lnTo>
                <a:cubicBezTo>
                  <a:pt x="211931" y="42466"/>
                  <a:pt x="260747" y="41275"/>
                  <a:pt x="300038" y="33338"/>
                </a:cubicBezTo>
                <a:cubicBezTo>
                  <a:pt x="339329" y="25400"/>
                  <a:pt x="368499" y="12700"/>
                  <a:pt x="397669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자유형 5"/>
          <p:cNvSpPr/>
          <p:nvPr/>
        </p:nvSpPr>
        <p:spPr>
          <a:xfrm>
            <a:off x="8324850" y="3690938"/>
            <a:ext cx="504825" cy="79285"/>
          </a:xfrm>
          <a:custGeom>
            <a:avLst/>
            <a:gdLst>
              <a:gd name="connsiteX0" fmla="*/ 0 w 504825"/>
              <a:gd name="connsiteY0" fmla="*/ 0 h 79285"/>
              <a:gd name="connsiteX1" fmla="*/ 161925 w 504825"/>
              <a:gd name="connsiteY1" fmla="*/ 9525 h 79285"/>
              <a:gd name="connsiteX2" fmla="*/ 238125 w 504825"/>
              <a:gd name="connsiteY2" fmla="*/ 52387 h 79285"/>
              <a:gd name="connsiteX3" fmla="*/ 345281 w 504825"/>
              <a:gd name="connsiteY3" fmla="*/ 69056 h 79285"/>
              <a:gd name="connsiteX4" fmla="*/ 504825 w 504825"/>
              <a:gd name="connsiteY4" fmla="*/ 78581 h 7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825" h="79285">
                <a:moveTo>
                  <a:pt x="0" y="0"/>
                </a:moveTo>
                <a:cubicBezTo>
                  <a:pt x="61118" y="397"/>
                  <a:pt x="122237" y="794"/>
                  <a:pt x="161925" y="9525"/>
                </a:cubicBezTo>
                <a:cubicBezTo>
                  <a:pt x="201613" y="18256"/>
                  <a:pt x="207566" y="42465"/>
                  <a:pt x="238125" y="52387"/>
                </a:cubicBezTo>
                <a:cubicBezTo>
                  <a:pt x="268684" y="62309"/>
                  <a:pt x="300831" y="64690"/>
                  <a:pt x="345281" y="69056"/>
                </a:cubicBezTo>
                <a:cubicBezTo>
                  <a:pt x="389731" y="73422"/>
                  <a:pt x="479425" y="81756"/>
                  <a:pt x="504825" y="78581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1" name="오른쪽 화살표 20"/>
          <p:cNvSpPr/>
          <p:nvPr/>
        </p:nvSpPr>
        <p:spPr>
          <a:xfrm rot="6715142">
            <a:off x="8469812" y="3414756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5" name="Picture 2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75" y="4679667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오른쪽 화살표 25"/>
          <p:cNvSpPr/>
          <p:nvPr/>
        </p:nvSpPr>
        <p:spPr>
          <a:xfrm rot="3558657">
            <a:off x="1099336" y="5159085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pic>
        <p:nvPicPr>
          <p:cNvPr id="29" name="Picture 7" descr="C:\Users\K\Desktop\군산시(안전점검)\20.항운연립\사진\보정\SAM_0034.JPG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395" y="4672177"/>
            <a:ext cx="2480400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오른쪽 화살표 29"/>
          <p:cNvSpPr/>
          <p:nvPr/>
        </p:nvSpPr>
        <p:spPr>
          <a:xfrm rot="6851139">
            <a:off x="3994938" y="5584216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4" name="TextBox 33"/>
          <p:cNvSpPr txBox="1"/>
          <p:nvPr/>
        </p:nvSpPr>
        <p:spPr bwMode="auto">
          <a:xfrm>
            <a:off x="5403404" y="4686507"/>
            <a:ext cx="6602037" cy="1217703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!!</a:t>
            </a:r>
            <a:r>
              <a:rPr lang="ko-KR" altLang="en-US" sz="1400" dirty="0">
                <a:solidFill>
                  <a:srgbClr val="0070C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건의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사항</a:t>
            </a:r>
            <a:endParaRPr lang="en-US" altLang="ko-KR" sz="14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▶ 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정기적인 </a:t>
            </a:r>
            <a:r>
              <a:rPr lang="ko-KR" altLang="en-US" sz="1400" dirty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주의관찰을 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실시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균열측정기</a:t>
            </a:r>
            <a:r>
              <a:rPr lang="en-US" altLang="ko-KR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endParaRPr lang="en-US" altLang="ko-KR" sz="1400" dirty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1)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균열 폭 증가 여부 확인</a:t>
            </a:r>
            <a:endParaRPr lang="en-US" altLang="ko-KR" sz="1400" dirty="0" smtClean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가동 배면 발코니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슬래브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하부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파이프서포트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(11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호라인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및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조적벽체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(3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호라인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보강</a:t>
            </a:r>
            <a:endParaRPr lang="en-US" altLang="ko-KR" sz="1400" dirty="0" smtClean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</a:t>
            </a: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3) 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가동과 </a:t>
            </a:r>
            <a:r>
              <a:rPr lang="ko-KR" altLang="en-US" sz="1400" dirty="0" err="1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나동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err="1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우측면</a:t>
            </a:r>
            <a:r>
              <a:rPr lang="ko-KR" altLang="en-US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조적벽체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연결철물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앵커볼트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보강</a:t>
            </a:r>
            <a:endParaRPr lang="en-US" altLang="ko-KR" sz="14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35" name="Picture 14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431" y="820179"/>
            <a:ext cx="193634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4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3146" y="820179"/>
            <a:ext cx="193634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79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146" y="3700559"/>
            <a:ext cx="4065761" cy="2636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6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30" y="2409151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7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249" y="2409151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7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661" y="2409151"/>
            <a:ext cx="2478516" cy="18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1" name="TextBox 11"/>
          <p:cNvSpPr txBox="1">
            <a:spLocks noChangeArrowheads="1"/>
          </p:cNvSpPr>
          <p:nvPr/>
        </p:nvSpPr>
        <p:spPr bwMode="auto">
          <a:xfrm>
            <a:off x="342900" y="1387475"/>
            <a:ext cx="7193017" cy="400110"/>
          </a:xfrm>
          <a:prstGeom prst="rect">
            <a:avLst/>
          </a:prstGeom>
          <a:solidFill>
            <a:srgbClr val="CE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⑫</a:t>
            </a:r>
            <a:r>
              <a:rPr lang="en-US" altLang="ko-KR" sz="20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우천시 출입구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 sz="2000" dirty="0" err="1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계단실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) 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바닥으로 우수유입 </a:t>
            </a:r>
            <a:r>
              <a:rPr lang="en-US" altLang="ko-KR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1</a:t>
            </a:r>
            <a:r>
              <a:rPr lang="ko-KR" altLang="en-US" sz="20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lang="ko-KR" altLang="en-US" sz="200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02.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점검결과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직선 연결선 1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내용 개체 틀 2"/>
          <p:cNvSpPr txBox="1">
            <a:spLocks/>
          </p:cNvSpPr>
          <p:nvPr/>
        </p:nvSpPr>
        <p:spPr bwMode="auto">
          <a:xfrm>
            <a:off x="342900" y="1965123"/>
            <a:ext cx="5638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23. </a:t>
            </a:r>
            <a:r>
              <a:rPr kumimoji="1" lang="ko-KR" altLang="en-US" sz="1400" dirty="0" smtClean="0">
                <a:latin typeface="-윤고딕330" pitchFamily="18" charset="-127"/>
                <a:ea typeface="-윤고딕330" pitchFamily="18" charset="-127"/>
              </a:rPr>
              <a:t>삼성연립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조</a:t>
            </a:r>
            <a:r>
              <a:rPr kumimoji="1" lang="ko-KR" altLang="en-US" sz="1400" dirty="0" err="1">
                <a:latin typeface="-윤고딕330" pitchFamily="18" charset="-127"/>
                <a:ea typeface="-윤고딕330" pitchFamily="18" charset="-127"/>
              </a:rPr>
              <a:t>촌</a:t>
            </a:r>
            <a:r>
              <a:rPr kumimoji="1" lang="ko-KR" altLang="en-US" sz="1400" dirty="0" err="1" smtClean="0">
                <a:latin typeface="-윤고딕330" pitchFamily="18" charset="-127"/>
                <a:ea typeface="-윤고딕330" pitchFamily="18" charset="-127"/>
              </a:rPr>
              <a:t>동</a:t>
            </a:r>
            <a:r>
              <a:rPr kumimoji="1" lang="en-US" altLang="ko-KR" sz="14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ko-KR" altLang="en-US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400" dirty="0">
                <a:latin typeface="-윤고딕330" pitchFamily="18" charset="-127"/>
                <a:ea typeface="-윤고딕330" pitchFamily="18" charset="-127"/>
              </a:rPr>
              <a:t> </a:t>
            </a: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4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1" name="오른쪽 화살표 20"/>
          <p:cNvSpPr/>
          <p:nvPr/>
        </p:nvSpPr>
        <p:spPr>
          <a:xfrm rot="3496330">
            <a:off x="6753329" y="2847197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6" name="오른쪽 화살표 25"/>
          <p:cNvSpPr/>
          <p:nvPr/>
        </p:nvSpPr>
        <p:spPr>
          <a:xfrm rot="3558657">
            <a:off x="1197517" y="2955747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4" name="TextBox 33"/>
          <p:cNvSpPr txBox="1"/>
          <p:nvPr/>
        </p:nvSpPr>
        <p:spPr bwMode="auto">
          <a:xfrm>
            <a:off x="612430" y="4410610"/>
            <a:ext cx="7159970" cy="1217703"/>
          </a:xfrm>
          <a:prstGeom prst="rect">
            <a:avLst/>
          </a:prstGeom>
          <a:noFill/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5159" tIns="39083" rIns="75159" bIns="39083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CE3332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!!</a:t>
            </a:r>
            <a:r>
              <a:rPr lang="ko-KR" altLang="en-US" sz="1400" dirty="0">
                <a:solidFill>
                  <a:srgbClr val="0070C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건의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사항</a:t>
            </a:r>
            <a:endParaRPr lang="en-US" altLang="ko-KR" sz="14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▶ </a:t>
            </a:r>
            <a:r>
              <a:rPr lang="ko-KR" altLang="en-US" sz="1400" dirty="0" smtClean="0">
                <a:solidFill>
                  <a:schemeClr val="accent5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우천시 우수유입 차단</a:t>
            </a:r>
            <a:endParaRPr lang="en-US" altLang="ko-KR" sz="1400" dirty="0">
              <a:solidFill>
                <a:schemeClr val="accent5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 1)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우수 유입방지 배수로 설치</a:t>
            </a:r>
            <a:endParaRPr lang="en-US" altLang="ko-KR" sz="1400" dirty="0" smtClean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2)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우수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유입방지턱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설치</a:t>
            </a:r>
            <a:endParaRPr lang="en-US" altLang="ko-KR" sz="1400" dirty="0" smtClean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</a:t>
            </a:r>
            <a:r>
              <a:rPr lang="en-US" altLang="ko-KR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3) 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우수 유입 </a:t>
            </a:r>
            <a:r>
              <a:rPr lang="ko-KR" altLang="en-US" sz="1400" dirty="0" err="1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차단벽</a:t>
            </a:r>
            <a:r>
              <a:rPr lang="ko-KR" altLang="en-US" sz="14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설치</a:t>
            </a:r>
            <a:endParaRPr lang="en-US" altLang="ko-KR" sz="1400" dirty="0">
              <a:solidFill>
                <a:srgbClr val="000000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8" name="오른쪽 화살표 27"/>
          <p:cNvSpPr/>
          <p:nvPr/>
        </p:nvSpPr>
        <p:spPr>
          <a:xfrm rot="18994530">
            <a:off x="4238977" y="3261030"/>
            <a:ext cx="373063" cy="28416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CE33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153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그림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5" y="860425"/>
            <a:ext cx="4887913" cy="325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5216525" y="3709988"/>
            <a:ext cx="1758950" cy="817562"/>
          </a:xfrm>
          <a:prstGeom prst="rect">
            <a:avLst/>
          </a:prstGeom>
          <a:solidFill>
            <a:srgbClr val="CE3332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40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03</a:t>
            </a:r>
            <a:endParaRPr lang="en-US" altLang="ko-KR" sz="54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5604" name="TextBox 5"/>
          <p:cNvSpPr txBox="1">
            <a:spLocks noChangeArrowheads="1"/>
          </p:cNvSpPr>
          <p:nvPr/>
        </p:nvSpPr>
        <p:spPr bwMode="auto">
          <a:xfrm>
            <a:off x="4513263" y="4791075"/>
            <a:ext cx="31654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3200">
                <a:latin typeface="-윤고딕330" pitchFamily="18" charset="-127"/>
                <a:ea typeface="-윤고딕330" pitchFamily="18" charset="-127"/>
              </a:rPr>
              <a:t>보   수   방   법 </a:t>
            </a:r>
          </a:p>
        </p:txBody>
      </p:sp>
      <p:cxnSp>
        <p:nvCxnSpPr>
          <p:cNvPr id="8" name="직선 연결선 7"/>
          <p:cNvCxnSpPr/>
          <p:nvPr/>
        </p:nvCxnSpPr>
        <p:spPr>
          <a:xfrm>
            <a:off x="5822950" y="5591175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03.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보수방법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직선 연결선 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342900" y="1892300"/>
            <a:ext cx="10480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가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.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사용목적 등</a:t>
            </a:r>
          </a:p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-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슬래브 및 보에 에폭시 수지를 도포하여 콘크리트 내구성 향상시키기 위한 공법 </a:t>
            </a:r>
          </a:p>
          <a:p>
            <a:pPr eaLnBrk="1" hangingPunct="1"/>
            <a:endParaRPr lang="ko-KR" altLang="en-US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900" y="1387475"/>
            <a:ext cx="2012950" cy="4000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① 표면처리공법</a:t>
            </a:r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342900" y="2670175"/>
          <a:ext cx="7854950" cy="62865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7243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3061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143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ko-KR" altLang="en-US" sz="13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폴리머</a:t>
                      </a:r>
                      <a:r>
                        <a:rPr lang="ko-KR" altLang="en-US" sz="13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시멘트 </a:t>
                      </a:r>
                      <a:r>
                        <a:rPr lang="ko-KR" altLang="en-US" sz="13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페이스트</a:t>
                      </a:r>
                      <a:r>
                        <a:rPr lang="ko-KR" altLang="en-US" sz="13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ko-KR" altLang="en-US" sz="13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퍼티형</a:t>
                      </a:r>
                      <a:r>
                        <a:rPr lang="ko-KR" altLang="en-US" sz="13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ko-KR" altLang="en-US" sz="13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에폭시</a:t>
                      </a:r>
                      <a:r>
                        <a:rPr lang="ko-KR" altLang="en-US" sz="13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수지 </a:t>
                      </a:r>
                      <a:endParaRPr lang="ko-KR" altLang="en-US" sz="1300" b="0" dirty="0" smtClean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9511" marR="19511" marT="16288" marB="16288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ko-KR" altLang="en-US" sz="13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ko-KR" altLang="en-US" sz="13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비진행성</a:t>
                      </a:r>
                      <a:r>
                        <a:rPr lang="ko-KR" altLang="en-US" sz="13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ko-KR" altLang="en-US" sz="1300" b="0" dirty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또는 균열거동이 미약한 경우 </a:t>
                      </a:r>
                      <a:endParaRPr lang="ko-KR" altLang="en-US" sz="13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9511" marR="19511" marT="16288" marB="16288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유연성 </a:t>
                      </a:r>
                      <a:r>
                        <a:rPr lang="ko-KR" altLang="en-US" sz="13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에폭시</a:t>
                      </a:r>
                      <a:r>
                        <a:rPr lang="ko-KR" altLang="en-US" sz="13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수지  </a:t>
                      </a:r>
                      <a:endParaRPr lang="ko-KR" altLang="en-US" sz="13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9511" marR="19511" marT="16288" marB="16288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ko-KR" altLang="en-US" sz="13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진행성 </a:t>
                      </a:r>
                      <a:r>
                        <a:rPr lang="ko-KR" altLang="en-US" sz="1300" b="0" dirty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또는 균열이 거동하는 경우</a:t>
                      </a:r>
                      <a:endParaRPr lang="ko-KR" altLang="en-US" sz="13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9511" marR="19511" marT="16288" marB="16288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직사각형 11"/>
          <p:cNvSpPr/>
          <p:nvPr/>
        </p:nvSpPr>
        <p:spPr>
          <a:xfrm>
            <a:off x="342900" y="3529013"/>
            <a:ext cx="1468438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(1) 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균열확인작업</a:t>
            </a:r>
          </a:p>
        </p:txBody>
      </p:sp>
      <p:pic>
        <p:nvPicPr>
          <p:cNvPr id="15" name="_x91323248" descr="EMB00000fc01c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47" b="5392"/>
          <a:stretch>
            <a:fillRect/>
          </a:stretch>
        </p:blipFill>
        <p:spPr bwMode="auto">
          <a:xfrm>
            <a:off x="8605838" y="4360863"/>
            <a:ext cx="3201987" cy="16716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_x91427144" descr="EMB00000fc01c5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54" b="4240"/>
          <a:stretch>
            <a:fillRect/>
          </a:stretch>
        </p:blipFill>
        <p:spPr bwMode="auto">
          <a:xfrm>
            <a:off x="8605838" y="2279650"/>
            <a:ext cx="3201987" cy="1751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5"/>
          <p:cNvSpPr txBox="1">
            <a:spLocks noChangeArrowheads="1"/>
          </p:cNvSpPr>
          <p:nvPr/>
        </p:nvSpPr>
        <p:spPr bwMode="auto">
          <a:xfrm>
            <a:off x="342900" y="4832350"/>
            <a:ext cx="64976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나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.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주의사항</a:t>
            </a:r>
          </a:p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-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진행성 균열인지 검토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.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확인 후 재료를 선택하였는지</a:t>
            </a:r>
          </a:p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-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시방서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시공순서 등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)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을 작성하여 검토하였는지</a:t>
            </a:r>
          </a:p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-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에폭시 재료 시험성적서 확인하였는지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2471738" y="3522663"/>
            <a:ext cx="1468437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(2) </a:t>
            </a:r>
            <a:r>
              <a:rPr lang="ko-KR" altLang="en-US" sz="12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계량작업</a:t>
            </a:r>
            <a:endParaRPr lang="ko-KR" altLang="en-US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600575" y="3522663"/>
            <a:ext cx="1468438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(3) 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혼합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6729413" y="3522663"/>
            <a:ext cx="1468437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(4) </a:t>
            </a:r>
            <a:r>
              <a:rPr lang="ko-KR" altLang="en-US" sz="12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퍼티작업</a:t>
            </a:r>
            <a:endParaRPr lang="ko-KR" altLang="en-US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889000" y="4110038"/>
            <a:ext cx="1466850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(5) 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양생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3017838" y="4103688"/>
            <a:ext cx="1466850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(6) 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마감처리작업</a:t>
            </a:r>
          </a:p>
        </p:txBody>
      </p:sp>
      <p:sp>
        <p:nvSpPr>
          <p:cNvPr id="23" name="TextBox 26"/>
          <p:cNvSpPr txBox="1">
            <a:spLocks noChangeArrowheads="1"/>
          </p:cNvSpPr>
          <p:nvPr/>
        </p:nvSpPr>
        <p:spPr bwMode="auto">
          <a:xfrm>
            <a:off x="8605838" y="1897063"/>
            <a:ext cx="14795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1200" i="1"/>
              <a:t>&lt;</a:t>
            </a:r>
            <a:r>
              <a:rPr lang="ko-KR" altLang="en-US" sz="1200" i="1"/>
              <a:t>보수방법</a:t>
            </a:r>
            <a:r>
              <a:rPr lang="en-US" altLang="ko-KR" sz="1200" i="1"/>
              <a:t>&gt;</a:t>
            </a:r>
            <a:endParaRPr lang="ko-KR" altLang="en-US" sz="1200" i="1"/>
          </a:p>
        </p:txBody>
      </p:sp>
      <p:sp>
        <p:nvSpPr>
          <p:cNvPr id="24" name="오른쪽 화살표 23"/>
          <p:cNvSpPr/>
          <p:nvPr/>
        </p:nvSpPr>
        <p:spPr>
          <a:xfrm>
            <a:off x="1994871" y="3689658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5" name="오른쪽 화살표 24"/>
          <p:cNvSpPr/>
          <p:nvPr/>
        </p:nvSpPr>
        <p:spPr>
          <a:xfrm>
            <a:off x="4118297" y="3689658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6" name="오른쪽 화살표 25"/>
          <p:cNvSpPr/>
          <p:nvPr/>
        </p:nvSpPr>
        <p:spPr>
          <a:xfrm>
            <a:off x="6241724" y="3699589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7" name="오른쪽 화살표 26"/>
          <p:cNvSpPr/>
          <p:nvPr/>
        </p:nvSpPr>
        <p:spPr>
          <a:xfrm>
            <a:off x="343314" y="4265864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8" name="오른쪽 화살표 27"/>
          <p:cNvSpPr/>
          <p:nvPr/>
        </p:nvSpPr>
        <p:spPr>
          <a:xfrm>
            <a:off x="2534518" y="4265864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03.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보수방법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직선 연결선 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4"/>
          <p:cNvSpPr txBox="1">
            <a:spLocks noChangeArrowheads="1"/>
          </p:cNvSpPr>
          <p:nvPr/>
        </p:nvSpPr>
        <p:spPr bwMode="auto">
          <a:xfrm>
            <a:off x="342900" y="1892300"/>
            <a:ext cx="78549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가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.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사용목적 등</a:t>
            </a:r>
          </a:p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-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균열이 발생된 슬래브 및 보에 에폭시 수지를 도포하여 콘크리트 내구성 향상시키기 위한 공법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42900" y="1387475"/>
            <a:ext cx="3438525" cy="4000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② </a:t>
            </a:r>
            <a:r>
              <a:rPr lang="en-US" altLang="ko-KR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V-</a:t>
            </a:r>
            <a:r>
              <a:rPr lang="ko-KR" altLang="en-US" sz="2000" dirty="0" err="1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컷팅</a:t>
            </a: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후 </a:t>
            </a:r>
            <a:r>
              <a:rPr lang="ko-KR" altLang="en-US" sz="2000" dirty="0" err="1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에폭시퍼티공법</a:t>
            </a:r>
            <a:endParaRPr lang="ko-KR" altLang="en-US" sz="2000" dirty="0">
              <a:solidFill>
                <a:schemeClr val="bg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342900" y="2927350"/>
            <a:ext cx="1468438" cy="4587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(1) 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균열확인작업</a:t>
            </a:r>
          </a:p>
        </p:txBody>
      </p:sp>
      <p:sp>
        <p:nvSpPr>
          <p:cNvPr id="33" name="TextBox 15"/>
          <p:cNvSpPr txBox="1">
            <a:spLocks noChangeArrowheads="1"/>
          </p:cNvSpPr>
          <p:nvPr/>
        </p:nvSpPr>
        <p:spPr bwMode="auto">
          <a:xfrm>
            <a:off x="342900" y="4232275"/>
            <a:ext cx="649763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나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.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주의사항</a:t>
            </a:r>
          </a:p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-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시방서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시공순서 등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)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을 작성하여 검토하였는지</a:t>
            </a:r>
          </a:p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-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에폭시 재료 시험성적서 확인하였는지</a:t>
            </a:r>
          </a:p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-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바탕처리 등이 양호한지</a:t>
            </a:r>
          </a:p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-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시방서 기준에 적합하게 시공하고 있는지 </a:t>
            </a:r>
          </a:p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-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물 등 습기에 접하는 장소인지</a:t>
            </a:r>
          </a:p>
        </p:txBody>
      </p:sp>
      <p:sp>
        <p:nvSpPr>
          <p:cNvPr id="34" name="직사각형 33"/>
          <p:cNvSpPr/>
          <p:nvPr/>
        </p:nvSpPr>
        <p:spPr>
          <a:xfrm>
            <a:off x="2471738" y="2922588"/>
            <a:ext cx="1468437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(2) V-cutting</a:t>
            </a:r>
            <a:endParaRPr lang="ko-KR" altLang="en-US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4600575" y="2922588"/>
            <a:ext cx="1468438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(3) </a:t>
            </a:r>
            <a:r>
              <a:rPr lang="ko-KR" altLang="en-US" sz="12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계량작업</a:t>
            </a:r>
            <a:endParaRPr lang="ko-KR" altLang="en-US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6729413" y="2922588"/>
            <a:ext cx="1468437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(4) 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혼합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889000" y="3508375"/>
            <a:ext cx="1466850" cy="4587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(5) </a:t>
            </a:r>
            <a:r>
              <a:rPr lang="ko-KR" altLang="en-US" sz="12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퍼티작업</a:t>
            </a:r>
            <a:endParaRPr lang="ko-KR" altLang="en-US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3017838" y="3503613"/>
            <a:ext cx="1466850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(6) 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양생</a:t>
            </a:r>
          </a:p>
        </p:txBody>
      </p:sp>
      <p:sp>
        <p:nvSpPr>
          <p:cNvPr id="39" name="TextBox 26"/>
          <p:cNvSpPr txBox="1">
            <a:spLocks noChangeArrowheads="1"/>
          </p:cNvSpPr>
          <p:nvPr/>
        </p:nvSpPr>
        <p:spPr bwMode="auto">
          <a:xfrm>
            <a:off x="8605838" y="1024857"/>
            <a:ext cx="14795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1200" i="1"/>
              <a:t>&lt;</a:t>
            </a:r>
            <a:r>
              <a:rPr lang="ko-KR" altLang="en-US" sz="1200" i="1"/>
              <a:t>보수방법</a:t>
            </a:r>
            <a:r>
              <a:rPr lang="en-US" altLang="ko-KR" sz="1200" i="1"/>
              <a:t>&gt;</a:t>
            </a:r>
            <a:endParaRPr lang="ko-KR" altLang="en-US" sz="1200" i="1"/>
          </a:p>
        </p:txBody>
      </p:sp>
      <p:sp>
        <p:nvSpPr>
          <p:cNvPr id="40" name="직사각형 39"/>
          <p:cNvSpPr/>
          <p:nvPr/>
        </p:nvSpPr>
        <p:spPr>
          <a:xfrm>
            <a:off x="5146675" y="3503613"/>
            <a:ext cx="1466850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(7) 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마감처리작업</a:t>
            </a:r>
          </a:p>
        </p:txBody>
      </p:sp>
      <p:pic>
        <p:nvPicPr>
          <p:cNvPr id="41" name="_x92105192" descr="EMB00000fc01c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838" y="1339182"/>
            <a:ext cx="1971675" cy="989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_x35012000" descr="EMB00000fc01c5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838" y="2398045"/>
            <a:ext cx="1971675" cy="1101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_x90884864" descr="EMB00000fc01c5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838" y="3568032"/>
            <a:ext cx="1971675" cy="1219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_x92869400" descr="EMB00000fc01c5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838" y="4857082"/>
            <a:ext cx="1971675" cy="1330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5"/>
          <p:cNvSpPr txBox="1">
            <a:spLocks noChangeArrowheads="1"/>
          </p:cNvSpPr>
          <p:nvPr/>
        </p:nvSpPr>
        <p:spPr bwMode="auto">
          <a:xfrm>
            <a:off x="10577513" y="1695647"/>
            <a:ext cx="12652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1200">
                <a:latin typeface="-윤고딕330" pitchFamily="18" charset="-127"/>
                <a:ea typeface="-윤고딕330" pitchFamily="18" charset="-127"/>
              </a:rPr>
              <a:t>&lt;U-cutting&gt;</a:t>
            </a:r>
            <a:endParaRPr lang="ko-KR" altLang="en-US" sz="120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6" name="TextBox 33"/>
          <p:cNvSpPr txBox="1">
            <a:spLocks noChangeArrowheads="1"/>
          </p:cNvSpPr>
          <p:nvPr/>
        </p:nvSpPr>
        <p:spPr bwMode="auto">
          <a:xfrm>
            <a:off x="10577513" y="2867222"/>
            <a:ext cx="12652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1200" dirty="0">
                <a:latin typeface="-윤고딕330" pitchFamily="18" charset="-127"/>
                <a:ea typeface="-윤고딕330" pitchFamily="18" charset="-127"/>
              </a:rPr>
              <a:t>&lt;V-cutting&gt;</a:t>
            </a:r>
            <a:endParaRPr lang="ko-KR" altLang="en-US" sz="12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7" name="오른쪽 화살표 46"/>
          <p:cNvSpPr/>
          <p:nvPr/>
        </p:nvSpPr>
        <p:spPr>
          <a:xfrm>
            <a:off x="1989395" y="3100249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8" name="오른쪽 화살표 47"/>
          <p:cNvSpPr/>
          <p:nvPr/>
        </p:nvSpPr>
        <p:spPr>
          <a:xfrm>
            <a:off x="4116202" y="3100249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9" name="오른쪽 화살표 48"/>
          <p:cNvSpPr/>
          <p:nvPr/>
        </p:nvSpPr>
        <p:spPr>
          <a:xfrm>
            <a:off x="6247199" y="3100249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50" name="오른쪽 화살표 49"/>
          <p:cNvSpPr/>
          <p:nvPr/>
        </p:nvSpPr>
        <p:spPr>
          <a:xfrm>
            <a:off x="343314" y="3681531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51" name="오른쪽 화살표 50"/>
          <p:cNvSpPr/>
          <p:nvPr/>
        </p:nvSpPr>
        <p:spPr>
          <a:xfrm>
            <a:off x="2532423" y="3685690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52" name="오른쪽 화살표 51"/>
          <p:cNvSpPr/>
          <p:nvPr/>
        </p:nvSpPr>
        <p:spPr>
          <a:xfrm>
            <a:off x="4661325" y="3681531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787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03.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보수방법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직선 연결선 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4"/>
          <p:cNvSpPr txBox="1">
            <a:spLocks noChangeArrowheads="1"/>
          </p:cNvSpPr>
          <p:nvPr/>
        </p:nvSpPr>
        <p:spPr bwMode="auto">
          <a:xfrm>
            <a:off x="342900" y="1892300"/>
            <a:ext cx="78549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가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.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사용목적 등</a:t>
            </a:r>
          </a:p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-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균열이 발생된 슬래브 및 보에 에폭시 수지를 주입하여 콘크리트 내구성 향상시키기 위한 공법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42900" y="1387475"/>
            <a:ext cx="2295525" cy="4000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③ </a:t>
            </a:r>
            <a:r>
              <a:rPr lang="en-US" altLang="ko-KR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Epoxy </a:t>
            </a:r>
            <a:r>
              <a:rPr lang="ko-KR" altLang="en-US" sz="2000" dirty="0" err="1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주입공법</a:t>
            </a:r>
            <a:endParaRPr lang="ko-KR" altLang="en-US" sz="2000" dirty="0">
              <a:solidFill>
                <a:schemeClr val="bg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342900" y="2927350"/>
            <a:ext cx="1468438" cy="4587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(1) 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균열확인작업</a:t>
            </a:r>
          </a:p>
        </p:txBody>
      </p:sp>
      <p:sp>
        <p:nvSpPr>
          <p:cNvPr id="33" name="오른쪽 화살표 32"/>
          <p:cNvSpPr/>
          <p:nvPr/>
        </p:nvSpPr>
        <p:spPr>
          <a:xfrm>
            <a:off x="1989395" y="3100249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4" name="TextBox 15"/>
          <p:cNvSpPr txBox="1">
            <a:spLocks noChangeArrowheads="1"/>
          </p:cNvSpPr>
          <p:nvPr/>
        </p:nvSpPr>
        <p:spPr bwMode="auto">
          <a:xfrm>
            <a:off x="342900" y="4789488"/>
            <a:ext cx="6497638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나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.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주의사항</a:t>
            </a:r>
          </a:p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-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시방서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시공순서 등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)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을 작성하여 검토하였는지</a:t>
            </a:r>
          </a:p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-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에폭시 재료 시험성적서 확인하였는지</a:t>
            </a:r>
          </a:p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-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에폭시 수지를 주입 완료되었는지 검토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.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확인하였는지</a:t>
            </a:r>
          </a:p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-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물 등 습기에 접하는 장소인지</a:t>
            </a:r>
          </a:p>
        </p:txBody>
      </p:sp>
      <p:sp>
        <p:nvSpPr>
          <p:cNvPr id="35" name="직사각형 34"/>
          <p:cNvSpPr/>
          <p:nvPr/>
        </p:nvSpPr>
        <p:spPr>
          <a:xfrm>
            <a:off x="2471738" y="2922588"/>
            <a:ext cx="1468437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(2) </a:t>
            </a:r>
            <a:r>
              <a:rPr lang="ko-KR" altLang="en-US" sz="12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보수부의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청소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600575" y="2922588"/>
            <a:ext cx="1468438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(3) </a:t>
            </a:r>
            <a:r>
              <a:rPr lang="ko-KR" altLang="en-US" sz="12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주입용좌대부착</a:t>
            </a:r>
            <a:endParaRPr lang="ko-KR" altLang="en-US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6729413" y="2922588"/>
            <a:ext cx="1468437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(4) </a:t>
            </a:r>
            <a:r>
              <a:rPr lang="ko-KR" altLang="en-US" sz="12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실링작업</a:t>
            </a:r>
            <a:endParaRPr lang="ko-KR" altLang="en-US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889000" y="3508375"/>
            <a:ext cx="1466850" cy="4587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(5) 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양생</a:t>
            </a:r>
          </a:p>
        </p:txBody>
      </p:sp>
      <p:sp>
        <p:nvSpPr>
          <p:cNvPr id="39" name="직사각형 38"/>
          <p:cNvSpPr/>
          <p:nvPr/>
        </p:nvSpPr>
        <p:spPr>
          <a:xfrm>
            <a:off x="3017838" y="3503613"/>
            <a:ext cx="1466850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(6) </a:t>
            </a:r>
            <a:r>
              <a:rPr lang="ko-KR" altLang="en-US" sz="12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계량작업</a:t>
            </a:r>
            <a:endParaRPr lang="ko-KR" altLang="en-US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5146675" y="3503613"/>
            <a:ext cx="1466850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(7) 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혼합</a:t>
            </a:r>
          </a:p>
        </p:txBody>
      </p:sp>
      <p:sp>
        <p:nvSpPr>
          <p:cNvPr id="41" name="직사각형 40"/>
          <p:cNvSpPr/>
          <p:nvPr/>
        </p:nvSpPr>
        <p:spPr>
          <a:xfrm>
            <a:off x="342900" y="4084638"/>
            <a:ext cx="1468438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(8) </a:t>
            </a:r>
            <a:r>
              <a:rPr lang="ko-KR" altLang="en-US" sz="12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주입작업</a:t>
            </a:r>
            <a:endParaRPr lang="ko-KR" altLang="en-US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2471738" y="4078288"/>
            <a:ext cx="1468437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(9) 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확인작업</a:t>
            </a:r>
          </a:p>
        </p:txBody>
      </p:sp>
      <p:sp>
        <p:nvSpPr>
          <p:cNvPr id="43" name="직사각형 42"/>
          <p:cNvSpPr/>
          <p:nvPr/>
        </p:nvSpPr>
        <p:spPr>
          <a:xfrm>
            <a:off x="4600575" y="4078288"/>
            <a:ext cx="1468438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(10) </a:t>
            </a:r>
            <a:r>
              <a:rPr lang="ko-KR" altLang="en-US" sz="12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에폭시</a:t>
            </a:r>
            <a:endParaRPr lang="en-US" altLang="ko-KR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수지양생</a:t>
            </a:r>
            <a:endParaRPr lang="ko-KR" altLang="en-US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6729413" y="4056063"/>
            <a:ext cx="1468437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(11) 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마감처리</a:t>
            </a:r>
          </a:p>
        </p:txBody>
      </p:sp>
      <p:sp>
        <p:nvSpPr>
          <p:cNvPr id="45" name="오른쪽 화살표 44"/>
          <p:cNvSpPr/>
          <p:nvPr/>
        </p:nvSpPr>
        <p:spPr>
          <a:xfrm>
            <a:off x="4116202" y="3100249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6" name="오른쪽 화살표 45"/>
          <p:cNvSpPr/>
          <p:nvPr/>
        </p:nvSpPr>
        <p:spPr>
          <a:xfrm>
            <a:off x="6247199" y="3100249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7" name="오른쪽 화살표 46"/>
          <p:cNvSpPr/>
          <p:nvPr/>
        </p:nvSpPr>
        <p:spPr>
          <a:xfrm>
            <a:off x="343314" y="3662256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8" name="오른쪽 화살표 47"/>
          <p:cNvSpPr/>
          <p:nvPr/>
        </p:nvSpPr>
        <p:spPr>
          <a:xfrm>
            <a:off x="2532423" y="3672164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9" name="오른쪽 화살표 48"/>
          <p:cNvSpPr/>
          <p:nvPr/>
        </p:nvSpPr>
        <p:spPr>
          <a:xfrm>
            <a:off x="4663420" y="3656347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50" name="오른쪽 화살표 49"/>
          <p:cNvSpPr/>
          <p:nvPr/>
        </p:nvSpPr>
        <p:spPr>
          <a:xfrm>
            <a:off x="1989395" y="4241592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51" name="오른쪽 화살표 50"/>
          <p:cNvSpPr/>
          <p:nvPr/>
        </p:nvSpPr>
        <p:spPr>
          <a:xfrm>
            <a:off x="4116202" y="4241592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52" name="오른쪽 화살표 51"/>
          <p:cNvSpPr/>
          <p:nvPr/>
        </p:nvSpPr>
        <p:spPr>
          <a:xfrm>
            <a:off x="6793639" y="3670067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53" name="오른쪽 화살표 52"/>
          <p:cNvSpPr/>
          <p:nvPr/>
        </p:nvSpPr>
        <p:spPr>
          <a:xfrm>
            <a:off x="6260082" y="4241592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pic>
        <p:nvPicPr>
          <p:cNvPr id="54" name="_x94801904" descr="EMB00000fc01c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838" y="2279650"/>
            <a:ext cx="2509837" cy="1757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58"/>
          <p:cNvSpPr txBox="1">
            <a:spLocks noChangeArrowheads="1"/>
          </p:cNvSpPr>
          <p:nvPr/>
        </p:nvSpPr>
        <p:spPr bwMode="auto">
          <a:xfrm>
            <a:off x="8605838" y="1897063"/>
            <a:ext cx="14795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1200" i="1"/>
              <a:t>&lt;</a:t>
            </a:r>
            <a:r>
              <a:rPr lang="ko-KR" altLang="en-US" sz="1200" i="1"/>
              <a:t>보수방법</a:t>
            </a:r>
            <a:r>
              <a:rPr lang="en-US" altLang="ko-KR" sz="1200" i="1"/>
              <a:t>&gt;</a:t>
            </a:r>
            <a:endParaRPr lang="ko-KR" altLang="en-US" sz="1200" i="1"/>
          </a:p>
        </p:txBody>
      </p:sp>
      <p:pic>
        <p:nvPicPr>
          <p:cNvPr id="57" name="_x91317424" descr="EMB00000cf81b7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37"/>
          <a:stretch>
            <a:fillRect/>
          </a:stretch>
        </p:blipFill>
        <p:spPr bwMode="auto">
          <a:xfrm>
            <a:off x="8605838" y="4360863"/>
            <a:ext cx="2509837" cy="135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787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03.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보수방법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직선 연결선 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4"/>
          <p:cNvSpPr txBox="1">
            <a:spLocks noChangeArrowheads="1"/>
          </p:cNvSpPr>
          <p:nvPr/>
        </p:nvSpPr>
        <p:spPr bwMode="auto">
          <a:xfrm>
            <a:off x="342900" y="1892300"/>
            <a:ext cx="78549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가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.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사용목적 등</a:t>
            </a:r>
          </a:p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-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철근이 부식된 경우 방청제 도포후 에폭시 수지를 도포하여 콘크리트 내구성 향상시키기 위한 공법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42900" y="1387475"/>
            <a:ext cx="2997200" cy="4000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④ 폴리머모르터 </a:t>
            </a:r>
            <a:r>
              <a:rPr lang="ko-KR" altLang="en-US" sz="2000" dirty="0" err="1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충전공법</a:t>
            </a:r>
            <a:endParaRPr lang="ko-KR" altLang="en-US" sz="2000" dirty="0">
              <a:solidFill>
                <a:schemeClr val="bg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342900" y="2927350"/>
            <a:ext cx="1468438" cy="4587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(1) 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균열확인작업</a:t>
            </a:r>
          </a:p>
        </p:txBody>
      </p:sp>
      <p:sp>
        <p:nvSpPr>
          <p:cNvPr id="33" name="TextBox 15"/>
          <p:cNvSpPr txBox="1">
            <a:spLocks noChangeArrowheads="1"/>
          </p:cNvSpPr>
          <p:nvPr/>
        </p:nvSpPr>
        <p:spPr bwMode="auto">
          <a:xfrm>
            <a:off x="342900" y="4232275"/>
            <a:ext cx="6497638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나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.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주의사항</a:t>
            </a:r>
          </a:p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-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시방서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시공순서 등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)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을 작성 후 검토 필요</a:t>
            </a:r>
          </a:p>
          <a:p>
            <a:pPr eaLnBrk="1" hangingPunct="1"/>
            <a:r>
              <a:rPr lang="ko-KR" altLang="en-US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>
                <a:latin typeface="-윤고딕330" pitchFamily="18" charset="-127"/>
                <a:ea typeface="-윤고딕330" pitchFamily="18" charset="-127"/>
              </a:rPr>
              <a:t>- </a:t>
            </a:r>
            <a:r>
              <a:rPr lang="ko-KR" altLang="en-US">
                <a:latin typeface="-윤고딕330" pitchFamily="18" charset="-127"/>
                <a:ea typeface="-윤고딕330" pitchFamily="18" charset="-127"/>
              </a:rPr>
              <a:t>폴리머 함침 재료 등 재료 시험성적서 검토 필요</a:t>
            </a:r>
          </a:p>
        </p:txBody>
      </p:sp>
      <p:sp>
        <p:nvSpPr>
          <p:cNvPr id="34" name="직사각형 33"/>
          <p:cNvSpPr/>
          <p:nvPr/>
        </p:nvSpPr>
        <p:spPr>
          <a:xfrm>
            <a:off x="2471738" y="2922588"/>
            <a:ext cx="1468437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(2) 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콘크리트 </a:t>
            </a:r>
            <a:r>
              <a:rPr lang="ko-KR" altLang="en-US" sz="12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치핑</a:t>
            </a:r>
            <a:endParaRPr lang="ko-KR" altLang="en-US" sz="1200" dirty="0">
              <a:solidFill>
                <a:schemeClr val="tx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4600575" y="2922588"/>
            <a:ext cx="1468438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(3) 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청소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6729413" y="2922588"/>
            <a:ext cx="1468437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(4) </a:t>
            </a:r>
            <a:r>
              <a:rPr lang="ko-KR" altLang="en-US" sz="1200" dirty="0" err="1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방청제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도포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889000" y="3508375"/>
            <a:ext cx="1466850" cy="4587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(5) 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모르타르 충진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3017838" y="3503613"/>
            <a:ext cx="1466850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(6) 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양생</a:t>
            </a:r>
          </a:p>
        </p:txBody>
      </p:sp>
      <p:sp>
        <p:nvSpPr>
          <p:cNvPr id="39" name="TextBox 26"/>
          <p:cNvSpPr txBox="1">
            <a:spLocks noChangeArrowheads="1"/>
          </p:cNvSpPr>
          <p:nvPr/>
        </p:nvSpPr>
        <p:spPr bwMode="auto">
          <a:xfrm>
            <a:off x="8605838" y="1150985"/>
            <a:ext cx="14795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1200" i="1"/>
              <a:t>&lt;</a:t>
            </a:r>
            <a:r>
              <a:rPr lang="ko-KR" altLang="en-US" sz="1200" i="1"/>
              <a:t>보수방법</a:t>
            </a:r>
            <a:r>
              <a:rPr lang="en-US" altLang="ko-KR" sz="1200" i="1"/>
              <a:t>&gt;</a:t>
            </a:r>
            <a:endParaRPr lang="ko-KR" altLang="en-US" sz="1200" i="1"/>
          </a:p>
        </p:txBody>
      </p:sp>
      <p:sp>
        <p:nvSpPr>
          <p:cNvPr id="40" name="직사각형 39"/>
          <p:cNvSpPr/>
          <p:nvPr/>
        </p:nvSpPr>
        <p:spPr>
          <a:xfrm>
            <a:off x="5146675" y="3503613"/>
            <a:ext cx="1466850" cy="4587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(7) </a:t>
            </a:r>
            <a:r>
              <a:rPr lang="ko-KR" altLang="en-US" sz="1200" dirty="0">
                <a:solidFill>
                  <a:schemeClr val="tx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마감처리작업</a:t>
            </a:r>
          </a:p>
        </p:txBody>
      </p:sp>
      <p:sp>
        <p:nvSpPr>
          <p:cNvPr id="41" name="오른쪽 화살표 40"/>
          <p:cNvSpPr/>
          <p:nvPr/>
        </p:nvSpPr>
        <p:spPr>
          <a:xfrm>
            <a:off x="1989395" y="3100249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2" name="오른쪽 화살표 41"/>
          <p:cNvSpPr/>
          <p:nvPr/>
        </p:nvSpPr>
        <p:spPr>
          <a:xfrm>
            <a:off x="4116202" y="3100249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3" name="오른쪽 화살표 42"/>
          <p:cNvSpPr/>
          <p:nvPr/>
        </p:nvSpPr>
        <p:spPr>
          <a:xfrm>
            <a:off x="6247199" y="3100249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4" name="오른쪽 화살표 43"/>
          <p:cNvSpPr/>
          <p:nvPr/>
        </p:nvSpPr>
        <p:spPr>
          <a:xfrm>
            <a:off x="343314" y="3681531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5" name="오른쪽 화살표 44"/>
          <p:cNvSpPr/>
          <p:nvPr/>
        </p:nvSpPr>
        <p:spPr>
          <a:xfrm>
            <a:off x="2532423" y="3685690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6" name="오른쪽 화살표 45"/>
          <p:cNvSpPr/>
          <p:nvPr/>
        </p:nvSpPr>
        <p:spPr>
          <a:xfrm>
            <a:off x="4661325" y="3681531"/>
            <a:ext cx="304640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pic>
        <p:nvPicPr>
          <p:cNvPr id="47" name="_x33715648" descr="EMB00000fc01c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9" t="25204" r="2873" b="24475"/>
          <a:stretch>
            <a:fillRect/>
          </a:stretch>
        </p:blipFill>
        <p:spPr bwMode="auto">
          <a:xfrm>
            <a:off x="1341438" y="5305425"/>
            <a:ext cx="2463800" cy="974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_x90565488" descr="EMB00000fc01c5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413" y="5286375"/>
            <a:ext cx="1179512" cy="1198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_x92154952" descr="EMB00000fc01c5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100" y="5284788"/>
            <a:ext cx="1511300" cy="1200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직사각형 45"/>
          <p:cNvSpPr>
            <a:spLocks noChangeArrowheads="1"/>
          </p:cNvSpPr>
          <p:nvPr/>
        </p:nvSpPr>
        <p:spPr bwMode="auto">
          <a:xfrm>
            <a:off x="869950" y="6280150"/>
            <a:ext cx="3408363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906" tIns="42453" rIns="84906" bIns="42453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ko-KR" sz="120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&lt; </a:t>
            </a:r>
            <a:r>
              <a:rPr kumimoji="1" lang="ko-KR" altLang="en-US" sz="120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슬래브 단면복구 상세도</a:t>
            </a:r>
            <a:r>
              <a:rPr kumimoji="1" lang="en-US" altLang="ko-KR" sz="120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20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철근부식</a:t>
            </a:r>
            <a:r>
              <a:rPr kumimoji="1" lang="en-US" altLang="ko-KR" sz="120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)</a:t>
            </a:r>
            <a:r>
              <a:rPr kumimoji="1" lang="ko-KR" altLang="en-US" sz="120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 </a:t>
            </a:r>
            <a:r>
              <a:rPr kumimoji="1" lang="en-US" altLang="ko-KR" sz="120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&gt;</a:t>
            </a:r>
            <a:endParaRPr kumimoji="1" lang="ko-KR" altLang="en-US" sz="1200">
              <a:solidFill>
                <a:srgbClr val="000000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pic>
        <p:nvPicPr>
          <p:cNvPr id="51" name="_x91011384" descr="EMB00000fc01c4d"/>
          <p:cNvPicPr preferRelativeResize="0"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70"/>
          <a:stretch>
            <a:fillRect/>
          </a:stretch>
        </p:blipFill>
        <p:spPr bwMode="auto">
          <a:xfrm>
            <a:off x="8605838" y="1465310"/>
            <a:ext cx="1998662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_x90780272" descr="EMB00000fc01c4e"/>
          <p:cNvPicPr preferRelativeResize="0"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95"/>
          <a:stretch>
            <a:fillRect/>
          </a:stretch>
        </p:blipFill>
        <p:spPr bwMode="auto">
          <a:xfrm>
            <a:off x="8605838" y="3130598"/>
            <a:ext cx="1998662" cy="141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_x90857176" descr="EMB00000fc01c4f"/>
          <p:cNvPicPr preferRelativeResize="0"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20"/>
          <a:stretch>
            <a:fillRect/>
          </a:stretch>
        </p:blipFill>
        <p:spPr bwMode="auto">
          <a:xfrm>
            <a:off x="8605838" y="4813348"/>
            <a:ext cx="1998662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오른쪽 화살표 53"/>
          <p:cNvSpPr/>
          <p:nvPr/>
        </p:nvSpPr>
        <p:spPr>
          <a:xfrm rot="5400000">
            <a:off x="9478685" y="2940060"/>
            <a:ext cx="127713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55" name="오른쪽 화살표 54"/>
          <p:cNvSpPr/>
          <p:nvPr/>
        </p:nvSpPr>
        <p:spPr>
          <a:xfrm rot="5400000">
            <a:off x="9478685" y="4617690"/>
            <a:ext cx="127713" cy="124611"/>
          </a:xfrm>
          <a:prstGeom prst="rightArrow">
            <a:avLst/>
          </a:prstGeom>
          <a:solidFill>
            <a:srgbClr val="CE333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787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03.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보수방법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직선 연결선 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42900" y="1387475"/>
            <a:ext cx="2763838" cy="4000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④ </a:t>
            </a:r>
            <a:r>
              <a:rPr lang="ko-KR" altLang="en-US" sz="2000" dirty="0" err="1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지붕층</a:t>
            </a: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도막방수공법</a:t>
            </a:r>
          </a:p>
        </p:txBody>
      </p:sp>
      <p:graphicFrame>
        <p:nvGraphicFramePr>
          <p:cNvPr id="8" name="Group 2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141750"/>
              </p:ext>
            </p:extLst>
          </p:nvPr>
        </p:nvGraphicFramePr>
        <p:xfrm>
          <a:off x="865003" y="2314575"/>
          <a:ext cx="8975725" cy="4275628"/>
        </p:xfrm>
        <a:graphic>
          <a:graphicData uri="http://schemas.openxmlformats.org/drawingml/2006/table">
            <a:tbl>
              <a:tblPr/>
              <a:tblGrid>
                <a:gridCol w="8652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0348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0348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70348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53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  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공법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구분</a:t>
                      </a:r>
                    </a:p>
                  </a:txBody>
                  <a:tcPr marL="100983" marR="100983" marT="42062" marB="420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벨록스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kumimoji="1" lang="ko-KR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슛팅공법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</a:p>
                  </a:txBody>
                  <a:tcPr marL="100983" marR="100983" marT="42062" marB="420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에   폭   시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</a:p>
                  </a:txBody>
                  <a:tcPr marL="100983" marR="100983" marT="42062" marB="420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우  </a:t>
                      </a:r>
                      <a:r>
                        <a:rPr kumimoji="1" lang="ko-KR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레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  탄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</a:p>
                  </a:txBody>
                  <a:tcPr marL="100983" marR="100983" marT="42062" marB="420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692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  <a:cs typeface="HY태고딕,한컴돋움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공법  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 개요</a:t>
                      </a:r>
                    </a:p>
                  </a:txBody>
                  <a:tcPr marL="100983" marR="100983" marT="42062" marB="4206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983" marR="100983" marT="42062" marB="420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983" marR="100983" marT="42062" marB="420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983" marR="100983" marT="42062" marB="420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98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공법  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 개요</a:t>
                      </a:r>
                    </a:p>
                  </a:txBody>
                  <a:tcPr marL="100983" marR="100983" marT="42062" marB="4206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바탕처리</a:t>
                      </a:r>
                      <a:r>
                        <a:rPr kumimoji="1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→</a:t>
                      </a:r>
                      <a:r>
                        <a:rPr kumimoji="1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프라이머도포</a:t>
                      </a:r>
                      <a:r>
                        <a:rPr kumimoji="1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→</a:t>
                      </a:r>
                      <a:r>
                        <a:rPr kumimoji="1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벨록스바탕조절재도포</a:t>
                      </a:r>
                      <a:r>
                        <a:rPr kumimoji="1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→</a:t>
                      </a:r>
                      <a:r>
                        <a:rPr kumimoji="1" lang="ko-KR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폴리우레아</a:t>
                      </a: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 탄성물질을 고압분사</a:t>
                      </a:r>
                      <a:r>
                        <a:rPr kumimoji="1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→</a:t>
                      </a:r>
                      <a:r>
                        <a:rPr kumimoji="1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코팅</a:t>
                      </a:r>
                      <a:endParaRPr kumimoji="1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  <a:cs typeface="HY태고딕,한컴돋움"/>
                      </a:endParaRPr>
                    </a:p>
                  </a:txBody>
                  <a:tcPr marL="100983" marR="100983" marT="42062" marB="420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바탕처리</a:t>
                      </a:r>
                      <a:r>
                        <a:rPr kumimoji="1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→</a:t>
                      </a:r>
                      <a:r>
                        <a:rPr kumimoji="1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프라이머도포</a:t>
                      </a:r>
                      <a:r>
                        <a:rPr kumimoji="1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→</a:t>
                      </a:r>
                      <a:r>
                        <a:rPr kumimoji="1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에폭시도포</a:t>
                      </a:r>
                      <a:r>
                        <a:rPr kumimoji="1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1,2</a:t>
                      </a:r>
                      <a:r>
                        <a:rPr kumimoji="1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차</a:t>
                      </a:r>
                      <a:r>
                        <a:rPr kumimoji="1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→</a:t>
                      </a:r>
                      <a:r>
                        <a:rPr kumimoji="1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코팅</a:t>
                      </a:r>
                      <a:endParaRPr kumimoji="1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100983" marR="100983" marT="42062" marB="420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바탕처리</a:t>
                      </a:r>
                      <a:r>
                        <a:rPr kumimoji="1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→</a:t>
                      </a:r>
                      <a:r>
                        <a:rPr kumimoji="1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프라이머도포</a:t>
                      </a:r>
                      <a:r>
                        <a:rPr kumimoji="1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→</a:t>
                      </a:r>
                      <a:r>
                        <a:rPr kumimoji="1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폴리우레탄</a:t>
                      </a:r>
                      <a:r>
                        <a:rPr kumimoji="1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1,2</a:t>
                      </a:r>
                      <a:r>
                        <a:rPr kumimoji="1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차 도포</a:t>
                      </a:r>
                      <a:r>
                        <a:rPr kumimoji="1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→</a:t>
                      </a:r>
                      <a:r>
                        <a:rPr kumimoji="1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+mn-cs"/>
                        </a:rPr>
                        <a:t>코팅</a:t>
                      </a:r>
                      <a:endParaRPr kumimoji="1" lang="en-US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  <a:cs typeface="+mn-cs"/>
                      </a:endParaRPr>
                    </a:p>
                  </a:txBody>
                  <a:tcPr marL="100983" marR="100983" marT="42062" marB="420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533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시공 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  <a:cs typeface="HY태고딕,한컴돋움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 방식</a:t>
                      </a:r>
                    </a:p>
                  </a:txBody>
                  <a:tcPr marL="100983" marR="100983" marT="42062" marB="4206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콘크리트 또는 철재</a:t>
                      </a: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,</a:t>
                      </a: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목재 표면에  전용장비로 고압 분사</a:t>
                      </a:r>
                    </a:p>
                  </a:txBody>
                  <a:tcPr marL="100983" marR="100983" marT="42062" marB="420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콘크리트 방식도료로 일반적으로 시공</a:t>
                      </a: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.</a:t>
                      </a:r>
                    </a:p>
                  </a:txBody>
                  <a:tcPr marL="100983" marR="100983" marT="42062" marB="420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붓 또는 </a:t>
                      </a:r>
                      <a:r>
                        <a:rPr kumimoji="1" lang="ko-KR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로울러</a:t>
                      </a: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 에어리스 </a:t>
                      </a: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 </a:t>
                      </a: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시공</a:t>
                      </a: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.</a:t>
                      </a:r>
                    </a:p>
                  </a:txBody>
                  <a:tcPr marL="100983" marR="100983" marT="42062" marB="420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093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결함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부위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범위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  <a:cs typeface="HY태고딕,한컴돋움"/>
                      </a:endParaRPr>
                    </a:p>
                  </a:txBody>
                  <a:tcPr marL="100983" marR="100983" marT="42062" marB="4206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시공 중 결함보수 용이</a:t>
                      </a: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.</a:t>
                      </a:r>
                      <a:endParaRPr kumimoji="1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완공 후 누수발생시 부분 보수 가능</a:t>
                      </a: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  <a:cs typeface="HY태고딕,한컴돋움"/>
                        </a:rPr>
                        <a:t>.</a:t>
                      </a:r>
                    </a:p>
                  </a:txBody>
                  <a:tcPr marL="100983" marR="100983" marT="42062" marB="420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손상부</a:t>
                      </a: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확인으로 부분보수 가능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우수한 점착성을 가지나 구조체의 균열에 약함</a:t>
                      </a:r>
                    </a:p>
                  </a:txBody>
                  <a:tcPr marL="100983" marR="100983" marT="42062" marB="420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시공 중 결함보수 용이</a:t>
                      </a: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완공 후 누수발생시 국부적인 보수가 가능</a:t>
                      </a: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.</a:t>
                      </a:r>
                    </a:p>
                  </a:txBody>
                  <a:tcPr marL="100983" marR="100983" marT="42062" marB="420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9" name="Picture 254"/>
          <p:cNvPicPr>
            <a:picLocks noChangeAspect="1" noChangeArrowheads="1"/>
          </p:cNvPicPr>
          <p:nvPr/>
        </p:nvPicPr>
        <p:blipFill>
          <a:blip r:embed="rId3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87" b="12202"/>
          <a:stretch>
            <a:fillRect/>
          </a:stretch>
        </p:blipFill>
        <p:spPr bwMode="auto">
          <a:xfrm>
            <a:off x="4460582" y="2919413"/>
            <a:ext cx="2652712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68"/>
          <p:cNvGrpSpPr>
            <a:grpSpLocks/>
          </p:cNvGrpSpPr>
          <p:nvPr/>
        </p:nvGrpSpPr>
        <p:grpSpPr bwMode="auto">
          <a:xfrm>
            <a:off x="1826919" y="3059113"/>
            <a:ext cx="2776538" cy="1298575"/>
            <a:chOff x="3010" y="1727"/>
            <a:chExt cx="2783" cy="493"/>
          </a:xfrm>
        </p:grpSpPr>
        <p:sp>
          <p:nvSpPr>
            <p:cNvPr id="11" name="Rectangle 69" descr="화강암"/>
            <p:cNvSpPr>
              <a:spLocks noChangeArrowheads="1"/>
            </p:cNvSpPr>
            <p:nvPr/>
          </p:nvSpPr>
          <p:spPr bwMode="auto">
            <a:xfrm>
              <a:off x="3016" y="2039"/>
              <a:ext cx="2313" cy="181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anchor="ctr">
              <a:flatTx/>
            </a:bodyPr>
            <a:lstStyle>
              <a:lvl1pPr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eaLnBrk="1" hangingPunct="1"/>
              <a:endParaRPr lang="ko-KR" altLang="en-US" sz="1200">
                <a:latin typeface="-윤고딕330" pitchFamily="18" charset="-127"/>
                <a:ea typeface="-윤고딕330" pitchFamily="18" charset="-127"/>
              </a:endParaRPr>
            </a:p>
          </p:txBody>
        </p:sp>
        <p:sp>
          <p:nvSpPr>
            <p:cNvPr id="12" name="Rectangle 70"/>
            <p:cNvSpPr>
              <a:spLocks noChangeArrowheads="1"/>
            </p:cNvSpPr>
            <p:nvPr/>
          </p:nvSpPr>
          <p:spPr bwMode="auto">
            <a:xfrm>
              <a:off x="3010" y="1998"/>
              <a:ext cx="1925" cy="63"/>
            </a:xfrm>
            <a:prstGeom prst="rect">
              <a:avLst/>
            </a:prstGeom>
            <a:solidFill>
              <a:srgbClr val="FEEF7C">
                <a:alpha val="89018"/>
              </a:srgbClr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EEF7C"/>
              </a:extrusionClr>
            </a:sp3d>
          </p:spPr>
          <p:txBody>
            <a:bodyPr anchor="ctr">
              <a:flatTx/>
            </a:bodyPr>
            <a:lstStyle>
              <a:lvl1pPr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eaLnBrk="1" hangingPunct="1"/>
              <a:endParaRPr lang="ko-KR" altLang="en-US" sz="1200">
                <a:latin typeface="-윤고딕330" pitchFamily="18" charset="-127"/>
                <a:ea typeface="-윤고딕330" pitchFamily="18" charset="-127"/>
              </a:endParaRPr>
            </a:p>
          </p:txBody>
        </p:sp>
        <p:sp>
          <p:nvSpPr>
            <p:cNvPr id="13" name="Rectangle 71"/>
            <p:cNvSpPr>
              <a:spLocks noChangeArrowheads="1"/>
            </p:cNvSpPr>
            <p:nvPr/>
          </p:nvSpPr>
          <p:spPr bwMode="auto">
            <a:xfrm>
              <a:off x="3016" y="1903"/>
              <a:ext cx="1668" cy="87"/>
            </a:xfrm>
            <a:prstGeom prst="rect">
              <a:avLst/>
            </a:prstGeom>
            <a:solidFill>
              <a:srgbClr val="00FF00">
                <a:alpha val="87842"/>
              </a:srgbClr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00"/>
              </a:extrusionClr>
            </a:sp3d>
          </p:spPr>
          <p:txBody>
            <a:bodyPr anchor="ctr">
              <a:flatTx/>
            </a:bodyPr>
            <a:lstStyle>
              <a:lvl1pPr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eaLnBrk="1" hangingPunct="1"/>
              <a:endParaRPr lang="ko-KR" altLang="en-US" sz="1200">
                <a:latin typeface="-윤고딕330" pitchFamily="18" charset="-127"/>
                <a:ea typeface="-윤고딕330" pitchFamily="18" charset="-127"/>
              </a:endParaRPr>
            </a:p>
          </p:txBody>
        </p:sp>
        <p:sp>
          <p:nvSpPr>
            <p:cNvPr id="14" name="Rectangle 72"/>
            <p:cNvSpPr>
              <a:spLocks noChangeArrowheads="1"/>
            </p:cNvSpPr>
            <p:nvPr/>
          </p:nvSpPr>
          <p:spPr bwMode="auto">
            <a:xfrm>
              <a:off x="3016" y="1809"/>
              <a:ext cx="1496" cy="91"/>
            </a:xfrm>
            <a:prstGeom prst="rect">
              <a:avLst/>
            </a:prstGeom>
            <a:solidFill>
              <a:srgbClr val="0099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9900"/>
              </a:extrusionClr>
            </a:sp3d>
          </p:spPr>
          <p:txBody>
            <a:bodyPr anchor="ctr">
              <a:flatTx/>
            </a:bodyPr>
            <a:lstStyle>
              <a:lvl1pPr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eaLnBrk="1" hangingPunct="1"/>
              <a:endParaRPr lang="ko-KR" altLang="en-US" sz="1200">
                <a:latin typeface="-윤고딕330" pitchFamily="18" charset="-127"/>
                <a:ea typeface="-윤고딕330" pitchFamily="18" charset="-127"/>
              </a:endParaRPr>
            </a:p>
          </p:txBody>
        </p:sp>
        <p:sp>
          <p:nvSpPr>
            <p:cNvPr id="15" name="Rectangle 73"/>
            <p:cNvSpPr>
              <a:spLocks noChangeArrowheads="1"/>
            </p:cNvSpPr>
            <p:nvPr/>
          </p:nvSpPr>
          <p:spPr bwMode="auto">
            <a:xfrm>
              <a:off x="3016" y="1760"/>
              <a:ext cx="1270" cy="44"/>
            </a:xfrm>
            <a:prstGeom prst="rect">
              <a:avLst/>
            </a:prstGeom>
            <a:solidFill>
              <a:srgbClr val="C0C0C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0C0C0"/>
              </a:extrusionClr>
            </a:sp3d>
          </p:spPr>
          <p:txBody>
            <a:bodyPr anchor="ctr">
              <a:flatTx/>
            </a:bodyPr>
            <a:lstStyle>
              <a:lvl1pPr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eaLnBrk="1" hangingPunct="1"/>
              <a:endParaRPr lang="ko-KR" altLang="en-US" sz="1200">
                <a:latin typeface="-윤고딕330" pitchFamily="18" charset="-127"/>
                <a:ea typeface="-윤고딕330" pitchFamily="18" charset="-127"/>
              </a:endParaRPr>
            </a:p>
          </p:txBody>
        </p:sp>
        <p:sp>
          <p:nvSpPr>
            <p:cNvPr id="16" name="Text Box 76"/>
            <p:cNvSpPr txBox="1">
              <a:spLocks noChangeArrowheads="1"/>
            </p:cNvSpPr>
            <p:nvPr/>
          </p:nvSpPr>
          <p:spPr bwMode="auto">
            <a:xfrm>
              <a:off x="4169" y="1727"/>
              <a:ext cx="1624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altLang="ko-KR" sz="1200">
                  <a:latin typeface="-윤고딕330" pitchFamily="18" charset="-127"/>
                  <a:ea typeface="-윤고딕330" pitchFamily="18" charset="-127"/>
                </a:rPr>
                <a:t>④ </a:t>
              </a:r>
              <a:r>
                <a:rPr lang="ko-KR" altLang="en-US" sz="1200">
                  <a:latin typeface="-윤고딕330" pitchFamily="18" charset="-127"/>
                  <a:ea typeface="-윤고딕330" pitchFamily="18" charset="-127"/>
                </a:rPr>
                <a:t>벨록스탑코팅</a:t>
              </a:r>
              <a:endParaRPr lang="en-US" altLang="ko-KR" sz="1200">
                <a:latin typeface="-윤고딕330" pitchFamily="18" charset="-127"/>
                <a:ea typeface="-윤고딕330" pitchFamily="18" charset="-127"/>
              </a:endParaRPr>
            </a:p>
          </p:txBody>
        </p:sp>
        <p:sp>
          <p:nvSpPr>
            <p:cNvPr id="17" name="Text Box 77"/>
            <p:cNvSpPr txBox="1">
              <a:spLocks noChangeArrowheads="1"/>
            </p:cNvSpPr>
            <p:nvPr/>
          </p:nvSpPr>
          <p:spPr bwMode="auto">
            <a:xfrm>
              <a:off x="3490" y="2076"/>
              <a:ext cx="1616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ko-KR" altLang="en-US" sz="1200" b="1">
                  <a:solidFill>
                    <a:srgbClr val="0000FF"/>
                  </a:solidFill>
                  <a:latin typeface="-윤고딕330" pitchFamily="18" charset="-127"/>
                  <a:ea typeface="-윤고딕330" pitchFamily="18" charset="-127"/>
                </a:rPr>
                <a:t>바 탕 면</a:t>
              </a:r>
            </a:p>
          </p:txBody>
        </p:sp>
      </p:grpSp>
      <p:sp>
        <p:nvSpPr>
          <p:cNvPr id="18" name="Text Box 74"/>
          <p:cNvSpPr txBox="1">
            <a:spLocks noChangeArrowheads="1"/>
          </p:cNvSpPr>
          <p:nvPr/>
        </p:nvSpPr>
        <p:spPr bwMode="auto">
          <a:xfrm>
            <a:off x="2984207" y="3281363"/>
            <a:ext cx="1549400" cy="27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496" tIns="42749" rIns="85496" bIns="42749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ko-KR" altLang="en-US" sz="1200">
                <a:latin typeface="-윤고딕330" pitchFamily="18" charset="-127"/>
                <a:ea typeface="-윤고딕330" pitchFamily="18" charset="-127"/>
              </a:rPr>
              <a:t>③</a:t>
            </a:r>
            <a:r>
              <a:rPr lang="en-US" altLang="ko-KR" sz="1200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1200">
                <a:latin typeface="-윤고딕330" pitchFamily="18" charset="-127"/>
                <a:ea typeface="-윤고딕330" pitchFamily="18" charset="-127"/>
              </a:rPr>
              <a:t>벨록스우레아</a:t>
            </a:r>
            <a:endParaRPr lang="en-US" altLang="ko-KR" sz="120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9" name="Text Box 74"/>
          <p:cNvSpPr txBox="1">
            <a:spLocks noChangeArrowheads="1"/>
          </p:cNvSpPr>
          <p:nvPr/>
        </p:nvSpPr>
        <p:spPr bwMode="auto">
          <a:xfrm>
            <a:off x="2987382" y="3524250"/>
            <a:ext cx="1731962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496" tIns="42749" rIns="85496" bIns="42749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ko-KR" sz="1200">
                <a:latin typeface="-윤고딕330" pitchFamily="18" charset="-127"/>
                <a:ea typeface="-윤고딕330" pitchFamily="18" charset="-127"/>
              </a:rPr>
              <a:t>② </a:t>
            </a:r>
            <a:r>
              <a:rPr lang="ko-KR" altLang="en-US" sz="1200">
                <a:latin typeface="-윤고딕330" pitchFamily="18" charset="-127"/>
                <a:ea typeface="-윤고딕330" pitchFamily="18" charset="-127"/>
              </a:rPr>
              <a:t>벨록스바탕조정재</a:t>
            </a:r>
            <a:endParaRPr lang="en-US" altLang="ko-KR" sz="120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0" name="Text Box 78"/>
          <p:cNvSpPr txBox="1">
            <a:spLocks noChangeArrowheads="1"/>
          </p:cNvSpPr>
          <p:nvPr/>
        </p:nvSpPr>
        <p:spPr bwMode="auto">
          <a:xfrm>
            <a:off x="2987382" y="3743325"/>
            <a:ext cx="1549400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496" tIns="42749" rIns="85496" bIns="42749"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ko-KR" sz="1200">
                <a:latin typeface="-윤고딕330" pitchFamily="18" charset="-127"/>
                <a:ea typeface="-윤고딕330" pitchFamily="18" charset="-127"/>
              </a:rPr>
              <a:t>① </a:t>
            </a:r>
            <a:r>
              <a:rPr lang="ko-KR" altLang="en-US" sz="1200">
                <a:latin typeface="-윤고딕330" pitchFamily="18" charset="-127"/>
                <a:ea typeface="-윤고딕330" pitchFamily="18" charset="-127"/>
              </a:rPr>
              <a:t>벨록스프라이머</a:t>
            </a:r>
            <a:endParaRPr lang="en-US" altLang="ko-KR" sz="1200">
              <a:latin typeface="-윤고딕330" pitchFamily="18" charset="-127"/>
              <a:ea typeface="-윤고딕330" pitchFamily="18" charset="-127"/>
            </a:endParaRPr>
          </a:p>
        </p:txBody>
      </p:sp>
      <p:pic>
        <p:nvPicPr>
          <p:cNvPr id="21" name="Picture 84" descr="EMB00000f2c0f6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" b="13045"/>
          <a:stretch>
            <a:fillRect/>
          </a:stretch>
        </p:blipFill>
        <p:spPr bwMode="auto">
          <a:xfrm>
            <a:off x="7167269" y="2886075"/>
            <a:ext cx="2627313" cy="160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56"/>
          <p:cNvSpPr>
            <a:spLocks noChangeArrowheads="1"/>
          </p:cNvSpPr>
          <p:nvPr/>
        </p:nvSpPr>
        <p:spPr bwMode="auto">
          <a:xfrm>
            <a:off x="8291219" y="2973388"/>
            <a:ext cx="1271588" cy="8651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906" tIns="42453" rIns="84906" bIns="42453" anchor="ctr"/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1200">
                <a:latin typeface="-윤고딕330" pitchFamily="18" charset="-127"/>
                <a:ea typeface="-윤고딕330" pitchFamily="18" charset="-127"/>
              </a:rPr>
              <a:t>시멘트몰탈</a:t>
            </a:r>
          </a:p>
          <a:p>
            <a:pPr eaLnBrk="1" hangingPunct="1"/>
            <a:r>
              <a:rPr lang="ko-KR" altLang="en-US" sz="1200">
                <a:latin typeface="-윤고딕330" pitchFamily="18" charset="-127"/>
                <a:ea typeface="-윤고딕330" pitchFamily="18" charset="-127"/>
              </a:rPr>
              <a:t>프라이머</a:t>
            </a:r>
            <a:endParaRPr lang="en-US" altLang="ko-KR" sz="1200">
              <a:latin typeface="-윤고딕330" pitchFamily="18" charset="-127"/>
              <a:ea typeface="-윤고딕330" pitchFamily="18" charset="-127"/>
            </a:endParaRPr>
          </a:p>
          <a:p>
            <a:pPr eaLnBrk="1" hangingPunct="1"/>
            <a:r>
              <a:rPr lang="ko-KR" altLang="en-US" sz="1200">
                <a:latin typeface="-윤고딕330" pitchFamily="18" charset="-127"/>
                <a:ea typeface="-윤고딕330" pitchFamily="18" charset="-127"/>
              </a:rPr>
              <a:t>폴리우레탄 </a:t>
            </a:r>
            <a:r>
              <a:rPr lang="en-US" altLang="ko-KR" sz="1200">
                <a:latin typeface="-윤고딕330" pitchFamily="18" charset="-127"/>
                <a:ea typeface="-윤고딕330" pitchFamily="18" charset="-127"/>
              </a:rPr>
              <a:t>1</a:t>
            </a:r>
            <a:r>
              <a:rPr lang="ko-KR" altLang="en-US" sz="1200">
                <a:latin typeface="-윤고딕330" pitchFamily="18" charset="-127"/>
                <a:ea typeface="-윤고딕330" pitchFamily="18" charset="-127"/>
              </a:rPr>
              <a:t>차 </a:t>
            </a:r>
            <a:endParaRPr lang="en-US" altLang="ko-KR" sz="1200">
              <a:latin typeface="-윤고딕330" pitchFamily="18" charset="-127"/>
              <a:ea typeface="-윤고딕330" pitchFamily="18" charset="-127"/>
            </a:endParaRPr>
          </a:p>
          <a:p>
            <a:pPr eaLnBrk="1" hangingPunct="1"/>
            <a:r>
              <a:rPr lang="ko-KR" altLang="en-US" sz="1200">
                <a:latin typeface="-윤고딕330" pitchFamily="18" charset="-127"/>
                <a:ea typeface="-윤고딕330" pitchFamily="18" charset="-127"/>
              </a:rPr>
              <a:t>폴리우레탄 </a:t>
            </a:r>
            <a:r>
              <a:rPr lang="en-US" altLang="ko-KR" sz="1200">
                <a:latin typeface="-윤고딕330" pitchFamily="18" charset="-127"/>
                <a:ea typeface="-윤고딕330" pitchFamily="18" charset="-127"/>
              </a:rPr>
              <a:t>2</a:t>
            </a:r>
            <a:r>
              <a:rPr lang="ko-KR" altLang="en-US" sz="1200">
                <a:latin typeface="-윤고딕330" pitchFamily="18" charset="-127"/>
                <a:ea typeface="-윤고딕330" pitchFamily="18" charset="-127"/>
              </a:rPr>
              <a:t>차</a:t>
            </a:r>
            <a:endParaRPr lang="en-US" altLang="ko-KR" sz="1200">
              <a:latin typeface="-윤고딕330" pitchFamily="18" charset="-127"/>
              <a:ea typeface="-윤고딕330" pitchFamily="18" charset="-127"/>
            </a:endParaRPr>
          </a:p>
          <a:p>
            <a:pPr eaLnBrk="1" hangingPunct="1"/>
            <a:r>
              <a:rPr lang="ko-KR" altLang="en-US" sz="1200">
                <a:latin typeface="-윤고딕330" pitchFamily="18" charset="-127"/>
                <a:ea typeface="-윤고딕330" pitchFamily="18" charset="-127"/>
              </a:rPr>
              <a:t>탑코팅 </a:t>
            </a:r>
            <a:endParaRPr lang="en-US" altLang="ko-KR" sz="90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3" name="내용 개체 틀 2"/>
          <p:cNvSpPr txBox="1">
            <a:spLocks/>
          </p:cNvSpPr>
          <p:nvPr/>
        </p:nvSpPr>
        <p:spPr bwMode="auto">
          <a:xfrm>
            <a:off x="865003" y="1906588"/>
            <a:ext cx="830103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fontAlgn="t" hangingPunct="1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800" dirty="0" err="1">
                <a:latin typeface="-윤고딕330" pitchFamily="18" charset="-127"/>
                <a:ea typeface="-윤고딕330" pitchFamily="18" charset="-127"/>
              </a:rPr>
              <a:t>지붕층</a:t>
            </a:r>
            <a:r>
              <a:rPr kumimoji="1" lang="ko-KR" altLang="en-US" sz="1800" dirty="0">
                <a:latin typeface="-윤고딕330" pitchFamily="18" charset="-127"/>
                <a:ea typeface="-윤고딕330" pitchFamily="18" charset="-127"/>
              </a:rPr>
              <a:t> 누수방지하기 위하여 사용 공법 비교</a:t>
            </a:r>
            <a:endParaRPr kumimoji="1" lang="ko-KR" altLang="en-US" sz="1800" b="1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eaLnBrk="1" fontAlgn="t" hangingPunct="1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eaLnBrk="1" fontAlgn="t" hangingPunct="1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eaLnBrk="1" fontAlgn="t" hangingPunct="1">
              <a:lnSpc>
                <a:spcPct val="10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9470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2900" y="4280732"/>
            <a:ext cx="2574925" cy="4000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⑤ 기술인력 </a:t>
            </a:r>
            <a:r>
              <a:rPr lang="ko-KR" altLang="en-US" sz="2000" dirty="0" err="1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투입현황</a:t>
            </a:r>
            <a:endParaRPr lang="ko-KR" altLang="en-US" sz="2000" dirty="0">
              <a:solidFill>
                <a:schemeClr val="bg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900" y="1387475"/>
            <a:ext cx="2073275" cy="4000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④ 안전점검 기간</a:t>
            </a:r>
          </a:p>
        </p:txBody>
      </p:sp>
      <p:sp>
        <p:nvSpPr>
          <p:cNvPr id="7175" name="내용 개체 틀 2"/>
          <p:cNvSpPr txBox="1">
            <a:spLocks/>
          </p:cNvSpPr>
          <p:nvPr/>
        </p:nvSpPr>
        <p:spPr bwMode="auto">
          <a:xfrm>
            <a:off x="342898" y="1787524"/>
            <a:ext cx="13346975" cy="2493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5200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5200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5200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5200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5200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5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5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5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5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t">
              <a:lnSpc>
                <a:spcPct val="150000"/>
              </a:lnSpc>
              <a:spcBef>
                <a:spcPct val="20000"/>
              </a:spcBef>
              <a:buClr>
                <a:srgbClr val="FF5555"/>
              </a:buClr>
              <a:buSzPct val="70000"/>
              <a:buFont typeface="Wingdings" pitchFamily="2" charset="2"/>
              <a:buNone/>
            </a:pPr>
            <a:r>
              <a:rPr lang="ko-KR" altLang="en-US" sz="1700" dirty="0">
                <a:latin typeface="-윤고딕330" pitchFamily="18" charset="-127"/>
                <a:ea typeface="-윤고딕330" pitchFamily="18" charset="-127"/>
              </a:rPr>
              <a:t>가</a:t>
            </a:r>
            <a:r>
              <a:rPr lang="en-US" altLang="ko-KR" sz="1700" dirty="0">
                <a:latin typeface="-윤고딕330" pitchFamily="18" charset="-127"/>
                <a:ea typeface="-윤고딕330" pitchFamily="18" charset="-127"/>
              </a:rPr>
              <a:t>) 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실측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예비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)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조사 및 장비조사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기울기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1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차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)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 sz="1700" dirty="0">
                <a:latin typeface="-윤고딕330" pitchFamily="18" charset="-127"/>
                <a:ea typeface="-윤고딕330" pitchFamily="18" charset="-127"/>
              </a:rPr>
              <a:t>: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2018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년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4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월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17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일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~ 4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월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19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일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, 9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월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4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일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~ 9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월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5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일</a:t>
            </a:r>
            <a:endParaRPr lang="en-US" altLang="ko-KR" sz="17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50000"/>
              </a:lnSpc>
              <a:spcBef>
                <a:spcPct val="20000"/>
              </a:spcBef>
              <a:buClr>
                <a:srgbClr val="FF5555"/>
              </a:buClr>
              <a:buSzPct val="70000"/>
              <a:buFont typeface="Wingdings" pitchFamily="2" charset="2"/>
              <a:buNone/>
            </a:pPr>
            <a:r>
              <a:rPr lang="ko-KR" altLang="en-US" sz="1700" dirty="0">
                <a:latin typeface="-윤고딕330" pitchFamily="18" charset="-127"/>
                <a:ea typeface="-윤고딕330" pitchFamily="18" charset="-127"/>
              </a:rPr>
              <a:t>나</a:t>
            </a:r>
            <a:r>
              <a:rPr lang="en-US" altLang="ko-KR" sz="1700" dirty="0">
                <a:latin typeface="-윤고딕330" pitchFamily="18" charset="-127"/>
                <a:ea typeface="-윤고딕330" pitchFamily="18" charset="-127"/>
              </a:rPr>
              <a:t>) 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현장조사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및 장비조사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: 2018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년 </a:t>
            </a:r>
            <a:r>
              <a:rPr lang="en-US" altLang="ko-KR" sz="1700" dirty="0">
                <a:latin typeface="-윤고딕330" pitchFamily="18" charset="-127"/>
                <a:ea typeface="-윤고딕330" pitchFamily="18" charset="-127"/>
              </a:rPr>
              <a:t>5</a:t>
            </a:r>
            <a:r>
              <a:rPr lang="ko-KR" altLang="en-US" sz="1700" dirty="0">
                <a:latin typeface="-윤고딕330" pitchFamily="18" charset="-127"/>
                <a:ea typeface="-윤고딕330" pitchFamily="18" charset="-127"/>
              </a:rPr>
              <a:t>월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2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일 </a:t>
            </a:r>
            <a:r>
              <a:rPr lang="en-US" altLang="ko-KR" sz="1700" dirty="0">
                <a:latin typeface="-윤고딕330" pitchFamily="18" charset="-127"/>
                <a:ea typeface="-윤고딕330" pitchFamily="18" charset="-127"/>
              </a:rPr>
              <a:t>~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5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월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4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일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, 5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월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29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일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~ 6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월 </a:t>
            </a:r>
            <a:r>
              <a:rPr lang="en-US" altLang="ko-KR" sz="1700" dirty="0">
                <a:latin typeface="-윤고딕330" pitchFamily="18" charset="-127"/>
                <a:ea typeface="-윤고딕330" pitchFamily="18" charset="-127"/>
              </a:rPr>
              <a:t>1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일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, 7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월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11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일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~ 7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월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12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일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, 9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월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10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일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~ 9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월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11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일</a:t>
            </a:r>
            <a:endParaRPr lang="en-US" altLang="ko-KR" sz="17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50000"/>
              </a:lnSpc>
              <a:spcBef>
                <a:spcPct val="20000"/>
              </a:spcBef>
              <a:buClr>
                <a:srgbClr val="FF5555"/>
              </a:buClr>
              <a:buSzPct val="70000"/>
              <a:buFont typeface="Wingdings" pitchFamily="2" charset="2"/>
              <a:buNone/>
            </a:pP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다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) 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장비조사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기울기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2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차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) : 2018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년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8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월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7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일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~ 8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월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10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일</a:t>
            </a:r>
            <a:endParaRPr lang="ko-KR" altLang="en-US" sz="17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50000"/>
              </a:lnSpc>
              <a:spcBef>
                <a:spcPct val="20000"/>
              </a:spcBef>
              <a:buClr>
                <a:srgbClr val="FF5555"/>
              </a:buClr>
              <a:buSzPct val="70000"/>
              <a:buFont typeface="Wingdings" pitchFamily="2" charset="2"/>
              <a:buNone/>
            </a:pPr>
            <a:r>
              <a:rPr lang="ko-KR" altLang="en-US" sz="1700" dirty="0">
                <a:latin typeface="-윤고딕330" pitchFamily="18" charset="-127"/>
                <a:ea typeface="-윤고딕330" pitchFamily="18" charset="-127"/>
              </a:rPr>
              <a:t>다</a:t>
            </a:r>
            <a:r>
              <a:rPr lang="en-US" altLang="ko-KR" sz="1700" dirty="0">
                <a:latin typeface="-윤고딕330" pitchFamily="18" charset="-127"/>
                <a:ea typeface="-윤고딕330" pitchFamily="18" charset="-127"/>
              </a:rPr>
              <a:t>) </a:t>
            </a:r>
            <a:r>
              <a:rPr lang="ko-KR" altLang="en-US" sz="1700" dirty="0">
                <a:latin typeface="-윤고딕330" pitchFamily="18" charset="-127"/>
                <a:ea typeface="-윤고딕330" pitchFamily="18" charset="-127"/>
              </a:rPr>
              <a:t>자료 분석 및 보고서 작성 </a:t>
            </a:r>
            <a:r>
              <a:rPr lang="en-US" altLang="ko-KR" sz="1700" dirty="0">
                <a:latin typeface="-윤고딕330" pitchFamily="18" charset="-127"/>
                <a:ea typeface="-윤고딕330" pitchFamily="18" charset="-127"/>
              </a:rPr>
              <a:t>: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2018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년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4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월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20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일 </a:t>
            </a:r>
            <a:r>
              <a:rPr lang="en-US" altLang="ko-KR" sz="1700" dirty="0">
                <a:latin typeface="-윤고딕330" pitchFamily="18" charset="-127"/>
                <a:ea typeface="-윤고딕330" pitchFamily="18" charset="-127"/>
              </a:rPr>
              <a:t>~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10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월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12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일</a:t>
            </a:r>
            <a:endParaRPr lang="ko-KR" altLang="en-US" sz="17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50000"/>
              </a:lnSpc>
              <a:spcBef>
                <a:spcPct val="20000"/>
              </a:spcBef>
              <a:buClr>
                <a:srgbClr val="FF5555"/>
              </a:buClr>
              <a:buSzPct val="70000"/>
              <a:buFont typeface="Wingdings" pitchFamily="2" charset="2"/>
              <a:buNone/>
            </a:pPr>
            <a:r>
              <a:rPr lang="ko-KR" altLang="en-US" sz="1700" dirty="0">
                <a:latin typeface="-윤고딕330" pitchFamily="18" charset="-127"/>
                <a:ea typeface="-윤고딕330" pitchFamily="18" charset="-127"/>
              </a:rPr>
              <a:t>라</a:t>
            </a:r>
            <a:r>
              <a:rPr lang="en-US" altLang="ko-KR" sz="1700" dirty="0">
                <a:latin typeface="-윤고딕330" pitchFamily="18" charset="-127"/>
                <a:ea typeface="-윤고딕330" pitchFamily="18" charset="-127"/>
              </a:rPr>
              <a:t>) </a:t>
            </a:r>
            <a:r>
              <a:rPr lang="ko-KR" altLang="en-US" sz="1700" dirty="0">
                <a:latin typeface="-윤고딕330" pitchFamily="18" charset="-127"/>
                <a:ea typeface="-윤고딕330" pitchFamily="18" charset="-127"/>
              </a:rPr>
              <a:t>보고서 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제출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: 2018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년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10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월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13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일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(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준공일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10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월 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15</a:t>
            </a:r>
            <a:r>
              <a:rPr lang="ko-KR" altLang="en-US" sz="1700" dirty="0" smtClean="0">
                <a:latin typeface="-윤고딕330" pitchFamily="18" charset="-127"/>
                <a:ea typeface="-윤고딕330" pitchFamily="18" charset="-127"/>
              </a:rPr>
              <a:t>일</a:t>
            </a:r>
            <a:r>
              <a:rPr lang="en-US" altLang="ko-KR" sz="1700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lang="ko-KR" altLang="en-US" sz="1700" dirty="0">
              <a:latin typeface="-윤고딕330" pitchFamily="18" charset="-127"/>
              <a:ea typeface="-윤고딕330" pitchFamily="18" charset="-127"/>
            </a:endParaRP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532381"/>
              </p:ext>
            </p:extLst>
          </p:nvPr>
        </p:nvGraphicFramePr>
        <p:xfrm>
          <a:off x="1434105" y="4834769"/>
          <a:ext cx="8693150" cy="1829595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3374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30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06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3740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305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00611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6591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   분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35" marR="96535" marT="48237" marB="48237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성  명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35" marR="96535" marT="48237" marB="48237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과업 참여내용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35" marR="96535" marT="48237" marB="48237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   분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35" marR="96535" marT="48237" marB="48237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성명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35" marR="96535" marT="48237" marB="48237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과업참여내용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35" marR="96535" marT="48237" marB="48237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591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책임기술자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김원행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책임 기술자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참여기술자</a:t>
                      </a:r>
                      <a:endParaRPr lang="en-US" altLang="ko-KR" sz="1200" b="0" kern="0" spc="0" dirty="0" smtClean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김민욱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현장조사 및 보고서작성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91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참여기술자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박성무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안전점검 계획 및 검토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참여기술자</a:t>
                      </a:r>
                      <a:endParaRPr lang="en-US" altLang="ko-KR" sz="1200" b="0" kern="0" spc="0" dirty="0" smtClean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김병구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보고서작성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591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참여기술자</a:t>
                      </a:r>
                      <a:endParaRPr lang="en-US" altLang="ko-KR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진점동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안전점검 계획 및 검토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참여기술자</a:t>
                      </a:r>
                      <a:endParaRPr lang="en-US" altLang="ko-KR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이정호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보고서작성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5919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참여기술자</a:t>
                      </a:r>
                      <a:endParaRPr lang="en-US" altLang="ko-KR" sz="1200" b="0" kern="0" spc="0" dirty="0" smtClean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문희철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안전점검 계획 및 검토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참여기술자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박동문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현장조사 및 보고서작성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>
                <a:latin typeface="-윤고딕330" pitchFamily="18" charset="-127"/>
                <a:ea typeface="-윤고딕330" pitchFamily="18" charset="-127"/>
              </a:rPr>
              <a:t>01. </a:t>
            </a:r>
            <a:r>
              <a:rPr lang="ko-KR" altLang="en-US" sz="2800" dirty="0">
                <a:latin typeface="-윤고딕330" pitchFamily="18" charset="-127"/>
                <a:ea typeface="-윤고딕330" pitchFamily="18" charset="-127"/>
              </a:rPr>
              <a:t>과업개요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직선 연결선 1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6"/>
          <p:cNvSpPr txBox="1">
            <a:spLocks noChangeArrowheads="1"/>
          </p:cNvSpPr>
          <p:nvPr/>
        </p:nvSpPr>
        <p:spPr bwMode="auto">
          <a:xfrm>
            <a:off x="4513263" y="4792663"/>
            <a:ext cx="3165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ko-KR" altLang="en-US" sz="3200">
                <a:latin typeface="-윤고딕330" pitchFamily="18" charset="-127"/>
                <a:ea typeface="-윤고딕330" pitchFamily="18" charset="-127"/>
              </a:rPr>
              <a:t>      결   론</a:t>
            </a:r>
          </a:p>
        </p:txBody>
      </p:sp>
      <p:pic>
        <p:nvPicPr>
          <p:cNvPr id="26627" name="그림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5" y="860425"/>
            <a:ext cx="4887913" cy="325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5216525" y="3709988"/>
            <a:ext cx="1758950" cy="817562"/>
          </a:xfrm>
          <a:prstGeom prst="rect">
            <a:avLst/>
          </a:prstGeom>
          <a:solidFill>
            <a:srgbClr val="CE3332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4000" dirty="0">
                <a:latin typeface="-윤고딕330" panose="02030504000101010101" pitchFamily="18" charset="-127"/>
                <a:ea typeface="-윤고딕330" panose="02030504000101010101" pitchFamily="18" charset="-127"/>
              </a:rPr>
              <a:t>04</a:t>
            </a:r>
            <a:endParaRPr lang="en-US" altLang="ko-KR" sz="54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5822950" y="5591175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내용 개체 틀 2"/>
          <p:cNvSpPr txBox="1">
            <a:spLocks/>
          </p:cNvSpPr>
          <p:nvPr/>
        </p:nvSpPr>
        <p:spPr bwMode="auto">
          <a:xfrm>
            <a:off x="342900" y="1387475"/>
            <a:ext cx="11036300" cy="631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9963" latinLnBrk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88988" indent="-303213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212850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98625" indent="-242888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182813" indent="-241300" defTabSz="969963" latinLnBrk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6400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30972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5544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4011613" indent="-241300" defTabSz="9699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▶ </a:t>
            </a:r>
            <a:r>
              <a:rPr kumimoji="1" lang="en-US" altLang="ko-KR" sz="1800" dirty="0" smtClean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2018</a:t>
            </a:r>
            <a:r>
              <a:rPr kumimoji="1" lang="ko-KR" altLang="en-US" sz="1800" dirty="0" smtClean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년 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군산시 소규모 공동주택 안전점검을 실시한 </a:t>
            </a:r>
            <a:r>
              <a:rPr kumimoji="1" lang="en-US" altLang="ko-KR" sz="1800" dirty="0" smtClean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23</a:t>
            </a:r>
            <a:r>
              <a:rPr kumimoji="1" lang="ko-KR" altLang="en-US" sz="1800" dirty="0" smtClean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단지에 대한 결과는 다음과 같다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.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000" dirty="0">
              <a:solidFill>
                <a:srgbClr val="000000"/>
              </a:solidFill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 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1) 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전반적으로 균열보수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도장공사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방수공사 등 </a:t>
            </a:r>
            <a:r>
              <a:rPr kumimoji="1" lang="ko-KR" altLang="en-US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유지관리가 잘 이루어지고 있는 상태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이며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,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 2) 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건축물의 </a:t>
            </a:r>
            <a:r>
              <a:rPr kumimoji="1" lang="ko-KR" altLang="en-US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구조체에는 큰 문제가 없다고 판단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된다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.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 3) 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단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일부 단지에서 전반적으로 발견된 </a:t>
            </a:r>
            <a:r>
              <a:rPr kumimoji="1" lang="ko-KR" altLang="en-US" sz="1800" dirty="0" err="1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조적벽체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 균열은 미관과 방수성 확보를 위해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철근콘크리트 부재</a:t>
            </a:r>
            <a:endParaRPr kumimoji="1" lang="en-US" altLang="ko-KR" sz="1800" dirty="0">
              <a:solidFill>
                <a:srgbClr val="000000"/>
              </a:solidFill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800" dirty="0" err="1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슬래브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보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)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의 철근노출 및 부식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kumimoji="1" lang="ko-KR" altLang="en-US" sz="1800" dirty="0" err="1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박락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kumimoji="1" lang="ko-KR" altLang="en-US" sz="1800" dirty="0" err="1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층분리는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 내구성 확보 및 억제를 위해 보수가 필요하다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.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 4) 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기울기와 </a:t>
            </a:r>
            <a:r>
              <a:rPr kumimoji="1" lang="ko-KR" altLang="en-US" sz="1800" dirty="0" err="1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부동침하량을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 측정한 결과 진행성은 아니지만 </a:t>
            </a:r>
            <a:r>
              <a:rPr kumimoji="1" lang="ko-KR" altLang="en-US" sz="1800" dirty="0" smtClean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기울기와 </a:t>
            </a:r>
            <a:r>
              <a:rPr kumimoji="1" lang="ko-KR" altLang="en-US" sz="1800" dirty="0" err="1" smtClean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부동침하량이</a:t>
            </a:r>
            <a:r>
              <a:rPr kumimoji="1" lang="ko-KR" altLang="en-US" sz="1800" dirty="0" smtClean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 크고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 (1/150 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초과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)</a:t>
            </a:r>
            <a:r>
              <a:rPr kumimoji="1" lang="ko-KR" altLang="en-US" sz="1800" dirty="0" smtClean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 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방향성이 있는 </a:t>
            </a:r>
            <a:r>
              <a:rPr kumimoji="1" lang="en-US" altLang="ko-KR" sz="1800" u="sng" dirty="0" smtClean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11</a:t>
            </a:r>
            <a:r>
              <a:rPr kumimoji="1" lang="ko-KR" altLang="en-US" sz="1800" u="sng" dirty="0" smtClean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kumimoji="1" lang="ko-KR" altLang="en-US" sz="1800" u="sng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  <a:r>
              <a:rPr kumimoji="1" lang="ko-KR" altLang="en-US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는 정기적인 주의관찰</a:t>
            </a:r>
            <a:r>
              <a:rPr kumimoji="1" lang="en-US" altLang="ko-KR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결함 발생</a:t>
            </a:r>
            <a:r>
              <a:rPr kumimoji="1" lang="en-US" altLang="ko-KR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kumimoji="1" lang="ko-KR" altLang="en-US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지반침하</a:t>
            </a:r>
            <a:r>
              <a:rPr kumimoji="1" lang="en-US" altLang="ko-KR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kumimoji="1" lang="ko-KR" altLang="en-US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변위증가</a:t>
            </a:r>
            <a:r>
              <a:rPr kumimoji="1" lang="en-US" altLang="ko-KR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)</a:t>
            </a:r>
            <a:r>
              <a:rPr kumimoji="1" lang="ko-KR" altLang="en-US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이 필요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하며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,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 5) 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발코니 불법증축이 발견된 </a:t>
            </a:r>
            <a:r>
              <a:rPr kumimoji="1" lang="en-US" altLang="ko-KR" sz="1800" u="sng" dirty="0" smtClean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9</a:t>
            </a:r>
            <a:r>
              <a:rPr kumimoji="1" lang="ko-KR" altLang="en-US" sz="1800" u="sng" dirty="0" smtClean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kumimoji="1" lang="ko-KR" altLang="en-US" sz="1800" u="sng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  <a:r>
              <a:rPr kumimoji="1" lang="ko-KR" altLang="en-US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도 정기적인 주의관찰</a:t>
            </a:r>
            <a:r>
              <a:rPr kumimoji="1" lang="en-US" altLang="ko-KR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접합부와 부재의 변형</a:t>
            </a:r>
            <a:r>
              <a:rPr kumimoji="1" lang="en-US" altLang="ko-KR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)</a:t>
            </a:r>
            <a:r>
              <a:rPr kumimoji="1" lang="ko-KR" altLang="en-US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이 필요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하다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.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 6) </a:t>
            </a:r>
            <a:r>
              <a:rPr kumimoji="1" lang="ko-KR" altLang="en-US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부대시설</a:t>
            </a:r>
            <a:r>
              <a:rPr kumimoji="1" lang="en-US" altLang="ko-KR" sz="1800" dirty="0" smtClean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800" dirty="0" smtClean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옹벽 및 담장</a:t>
            </a:r>
            <a:r>
              <a:rPr kumimoji="1" lang="en-US" altLang="ko-KR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)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이 취약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(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균열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파손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, 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전도징후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)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하여 전도로 인한 </a:t>
            </a:r>
            <a:r>
              <a:rPr kumimoji="1" lang="ko-KR" altLang="en-US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안전사고의 우려가 있는 </a:t>
            </a:r>
            <a:r>
              <a:rPr kumimoji="1" lang="en-US" altLang="ko-KR" sz="1800" u="sng" dirty="0" smtClean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12</a:t>
            </a:r>
            <a:r>
              <a:rPr kumimoji="1" lang="ko-KR" altLang="en-US" sz="1800" u="sng" dirty="0" smtClean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개 </a:t>
            </a:r>
            <a:r>
              <a:rPr kumimoji="1" lang="ko-KR" altLang="en-US" sz="1800" u="sng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단지</a:t>
            </a:r>
            <a:r>
              <a:rPr kumimoji="1" lang="ko-KR" altLang="en-US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는 철거 및 재시공 등의 조치가</a:t>
            </a:r>
            <a:r>
              <a:rPr kumimoji="1" lang="ko-KR" altLang="en-US" sz="1800" dirty="0">
                <a:solidFill>
                  <a:srgbClr val="FF0000"/>
                </a:solidFill>
                <a:latin typeface="-윤고딕330" pitchFamily="18" charset="-127"/>
                <a:ea typeface="-윤고딕330" pitchFamily="18" charset="-127"/>
              </a:rPr>
              <a:t> </a:t>
            </a:r>
            <a:r>
              <a:rPr kumimoji="1" lang="ko-KR" altLang="en-US" sz="1800" dirty="0">
                <a:solidFill>
                  <a:srgbClr val="CE3332"/>
                </a:solidFill>
                <a:latin typeface="-윤고딕330" pitchFamily="18" charset="-127"/>
                <a:ea typeface="-윤고딕330" pitchFamily="18" charset="-127"/>
              </a:rPr>
              <a:t>필요</a:t>
            </a:r>
            <a:r>
              <a:rPr kumimoji="1" lang="ko-KR" altLang="en-US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하다고 판단된다</a:t>
            </a:r>
            <a:r>
              <a:rPr kumimoji="1" lang="en-US" altLang="ko-KR" sz="1800" dirty="0">
                <a:solidFill>
                  <a:srgbClr val="000000"/>
                </a:solidFill>
                <a:latin typeface="-윤고딕330" pitchFamily="18" charset="-127"/>
                <a:ea typeface="-윤고딕330" pitchFamily="18" charset="-127"/>
              </a:rPr>
              <a:t>.</a:t>
            </a:r>
            <a:endParaRPr kumimoji="1" lang="ko-KR" altLang="en-US" sz="1800" dirty="0">
              <a:solidFill>
                <a:srgbClr val="000000"/>
              </a:solidFill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  <a:p>
            <a:pPr fontAlgn="t">
              <a:lnSpc>
                <a:spcPct val="150000"/>
              </a:lnSpc>
              <a:spcBef>
                <a:spcPct val="20000"/>
              </a:spcBef>
              <a:buClr>
                <a:srgbClr val="FF5555"/>
              </a:buClr>
              <a:buSzPct val="80000"/>
              <a:buFont typeface="Wingdings" pitchFamily="2" charset="2"/>
              <a:buNone/>
            </a:pPr>
            <a:endParaRPr kumimoji="1" lang="en-US" altLang="ko-KR" sz="1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 smtClean="0">
                <a:latin typeface="-윤고딕330" pitchFamily="18" charset="-127"/>
                <a:ea typeface="-윤고딕330" pitchFamily="18" charset="-127"/>
              </a:rPr>
              <a:t>04. </a:t>
            </a:r>
            <a:r>
              <a:rPr lang="ko-KR" altLang="en-US" sz="2800" dirty="0" smtClean="0">
                <a:latin typeface="-윤고딕330" pitchFamily="18" charset="-127"/>
                <a:ea typeface="-윤고딕330" pitchFamily="18" charset="-127"/>
              </a:rPr>
              <a:t>결     론</a:t>
            </a:r>
            <a:endParaRPr lang="ko-KR" altLang="en-US" sz="28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직선 연결선 10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I:\@2018년\#3.군산시 소규모 공동주택 안전점검\기울기 전경\4.신화주택 기울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568" y="5189648"/>
            <a:ext cx="1848000" cy="13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I:\@2018년\#3.군산시 소규모 공동주택 안전점검\#중간보고용\추가사진\SAM_009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155" y="5189648"/>
            <a:ext cx="1848000" cy="13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:\@2018년\#3.군산시 소규모 공동주택 안전점검\#중간보고용\추가사진\SAM_009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980" y="5189538"/>
            <a:ext cx="1848000" cy="13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I:\@2018년\#3.군산시 소규모 공동주택 안전점검\#중간보고용\추가사진\SAM_009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155" y="3635375"/>
            <a:ext cx="1848000" cy="13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:\@2018년\#3.군산시 소규모 공동주택 안전점검\#중간보고용\추가사진\SAM_009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980" y="3627795"/>
            <a:ext cx="1848000" cy="13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I:\@2018년\#3.군산시 소규모 공동주택 안전점검\#중간보고용\추가사진\SAM_009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268" y="3635375"/>
            <a:ext cx="1848000" cy="13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:\@2018년\#3.군산시 소규모 공동주택 안전점검\#중간보고용\추가사진\SAM_009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155" y="5180013"/>
            <a:ext cx="1848000" cy="13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:\@2018년\#3.군산시 소규모 공동주택 안전점검\#중간보고용\추가사진\SAM_0099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736" y="3622675"/>
            <a:ext cx="1848000" cy="13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2900" y="1387475"/>
            <a:ext cx="2574925" cy="4000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⑤ 기술인력 </a:t>
            </a:r>
            <a:r>
              <a:rPr lang="ko-KR" altLang="en-US" sz="2000" dirty="0" err="1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투입현황</a:t>
            </a:r>
            <a:endParaRPr lang="ko-KR" altLang="en-US" sz="2000" dirty="0">
              <a:solidFill>
                <a:schemeClr val="bg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50056"/>
              </p:ext>
            </p:extLst>
          </p:nvPr>
        </p:nvGraphicFramePr>
        <p:xfrm>
          <a:off x="1434105" y="1949450"/>
          <a:ext cx="8693150" cy="1501776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3374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30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06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3740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305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00611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544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   분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35" marR="96535" marT="48233" marB="48233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성  명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35" marR="96535" marT="48233" marB="48233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과업 참여내용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35" marR="96535" marT="48233" marB="48233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   분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35" marR="96535" marT="48233" marB="48233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성명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35" marR="96535" marT="48233" marB="48233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과업참여내용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35" marR="96535" marT="48233" marB="48233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544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참여기술자</a:t>
                      </a:r>
                      <a:endParaRPr lang="en-US" altLang="ko-KR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김상훈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현장조사 및 자료정리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참여기술자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7" marB="1789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윤권일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7" marB="1789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현장조사 및 보고서작성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7" marB="17897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5444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참여기술자</a:t>
                      </a:r>
                      <a:endParaRPr lang="en-US" altLang="ko-KR" sz="1200" b="0" kern="0" spc="0" dirty="0" smtClean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구동오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현장조사 및 자료정리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9" marB="17899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참여기술자</a:t>
                      </a:r>
                      <a:endParaRPr lang="en-US" altLang="ko-KR" sz="1200" b="0" kern="0" spc="0" dirty="0" smtClean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7" marB="1789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신동수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7" marB="1789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현장조사 및 보고서작성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7" marB="17897" anchor="ctr"/>
                </a:tc>
              </a:tr>
              <a:tr h="37544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참여기술자</a:t>
                      </a:r>
                      <a:endParaRPr lang="en-US" altLang="ko-KR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7" marB="1789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solidFill>
                            <a:srgbClr val="000000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노희진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7" marB="1789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smtClean="0"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현장조사 및 자료정리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7" marB="1789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7" marB="1789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7" marB="1789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80" marR="64780" marT="17897" marB="17897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 bwMode="auto">
          <a:xfrm>
            <a:off x="1576980" y="3613150"/>
            <a:ext cx="1152525" cy="279400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0000" tIns="46800" rIns="90000" bIns="46800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실측조사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3737568" y="3622675"/>
            <a:ext cx="1152525" cy="279400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0000" tIns="46800" rIns="90000" bIns="46800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실측조사</a:t>
            </a:r>
          </a:p>
        </p:txBody>
      </p:sp>
      <p:sp>
        <p:nvSpPr>
          <p:cNvPr id="24" name="TextBox 23"/>
          <p:cNvSpPr txBox="1"/>
          <p:nvPr/>
        </p:nvSpPr>
        <p:spPr bwMode="auto">
          <a:xfrm>
            <a:off x="5898155" y="3613150"/>
            <a:ext cx="1511300" cy="279400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0000" tIns="46800" rIns="90000" bIns="46800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현황조</a:t>
            </a:r>
            <a:r>
              <a:rPr lang="ko-KR" altLang="en-US" sz="12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사</a:t>
            </a:r>
          </a:p>
        </p:txBody>
      </p:sp>
      <p:sp>
        <p:nvSpPr>
          <p:cNvPr id="25" name="TextBox 24"/>
          <p:cNvSpPr txBox="1"/>
          <p:nvPr/>
        </p:nvSpPr>
        <p:spPr bwMode="auto">
          <a:xfrm>
            <a:off x="8057155" y="3613150"/>
            <a:ext cx="1152525" cy="279400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0000" tIns="46800" rIns="90000" bIns="46800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내림 추 측정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1576980" y="5189648"/>
            <a:ext cx="1152525" cy="279180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0000" tIns="46800" rIns="90000" bIns="46800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부동침하 </a:t>
            </a:r>
            <a:r>
              <a:rPr lang="ko-KR" altLang="en-US" sz="12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측정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3737568" y="5189538"/>
            <a:ext cx="1152525" cy="279400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0000" tIns="46800" rIns="90000" bIns="46800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기울기 측정</a:t>
            </a:r>
          </a:p>
        </p:txBody>
      </p:sp>
      <p:sp>
        <p:nvSpPr>
          <p:cNvPr id="28" name="TextBox 27"/>
          <p:cNvSpPr txBox="1"/>
          <p:nvPr/>
        </p:nvSpPr>
        <p:spPr bwMode="auto">
          <a:xfrm>
            <a:off x="5898155" y="5180013"/>
            <a:ext cx="1511300" cy="279400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0000" tIns="46800" rIns="90000" bIns="46800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콘크리트강도 측정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8057155" y="5180013"/>
            <a:ext cx="1152525" cy="279400"/>
          </a:xfrm>
          <a:prstGeom prst="rect">
            <a:avLst/>
          </a:prstGeom>
          <a:ln>
            <a:solidFill>
              <a:srgbClr val="CE3332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0000" tIns="46800" rIns="90000" bIns="46800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err="1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철근배근</a:t>
            </a:r>
            <a:r>
              <a:rPr lang="ko-KR" altLang="en-US" sz="1200" dirty="0">
                <a:solidFill>
                  <a:srgbClr val="000000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 측정</a:t>
            </a:r>
          </a:p>
        </p:txBody>
      </p:sp>
      <p:sp>
        <p:nvSpPr>
          <p:cNvPr id="30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>
                <a:latin typeface="-윤고딕330" pitchFamily="18" charset="-127"/>
                <a:ea typeface="-윤고딕330" pitchFamily="18" charset="-127"/>
              </a:rPr>
              <a:t>01. </a:t>
            </a:r>
            <a:r>
              <a:rPr lang="ko-KR" altLang="en-US" sz="2800" dirty="0">
                <a:latin typeface="-윤고딕330" pitchFamily="18" charset="-127"/>
                <a:ea typeface="-윤고딕330" pitchFamily="18" charset="-127"/>
              </a:rPr>
              <a:t>과업개요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" name="직선 연결선 32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2900" y="1387475"/>
            <a:ext cx="3630613" cy="4000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⑥ 안전점검 </a:t>
            </a:r>
            <a:r>
              <a:rPr lang="ko-KR" altLang="en-US" sz="200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대상 시설물 위치도</a:t>
            </a:r>
            <a:endParaRPr lang="ko-KR" altLang="en-US" sz="2000" dirty="0">
              <a:solidFill>
                <a:schemeClr val="bg1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40500" y="2247900"/>
            <a:ext cx="245110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8288" y="2247900"/>
            <a:ext cx="245110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37325" y="4277122"/>
            <a:ext cx="2454275" cy="184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67813" y="4279900"/>
            <a:ext cx="245110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>
                <a:latin typeface="-윤고딕330" pitchFamily="18" charset="-127"/>
                <a:ea typeface="-윤고딕330" pitchFamily="18" charset="-127"/>
              </a:rPr>
              <a:t>01. </a:t>
            </a:r>
            <a:r>
              <a:rPr lang="ko-KR" altLang="en-US" sz="2800" dirty="0">
                <a:latin typeface="-윤고딕330" pitchFamily="18" charset="-127"/>
                <a:ea typeface="-윤고딕330" pitchFamily="18" charset="-127"/>
              </a:rPr>
              <a:t>과업개요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직선 연결선 14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그림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163" y="2246585"/>
            <a:ext cx="5633999" cy="3871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2900" y="1387475"/>
            <a:ext cx="3478213" cy="40005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dirty="0">
                <a:solidFill>
                  <a:schemeClr val="bg1"/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⑦ 안전점검 대상 단지 및 결과</a:t>
            </a:r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03119"/>
              </p:ext>
            </p:extLst>
          </p:nvPr>
        </p:nvGraphicFramePr>
        <p:xfrm>
          <a:off x="1465310" y="1963738"/>
          <a:ext cx="8636001" cy="461169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5326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34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9242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326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3261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2176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6958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6088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9657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구분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17" marR="96517" marT="48260" marB="4826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err="1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단지명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17" marR="96517" marT="48260" marB="4826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주소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17" marR="96517" marT="48260" marB="4826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동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17" marR="96517" marT="48260" marB="4826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세대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17" marR="96517" marT="48260" marB="4826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사용승인일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17" marR="96517" marT="48260" marB="4826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구조형식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17" marR="96517" marT="48260" marB="4826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상태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17" marR="96517" marT="48260" marB="4826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514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17" marR="96517" marT="48260" marB="482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우성연립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조촌로</a:t>
                      </a:r>
                      <a:r>
                        <a:rPr lang="ko-KR" alt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76(</a:t>
                      </a:r>
                      <a:r>
                        <a:rPr lang="ko-KR" alt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조촌동</a:t>
                      </a:r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u="none" strike="noStrike" dirty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21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1986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12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23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  <a:endParaRPr lang="ko-KR" altLang="en-US" sz="1200" b="0" dirty="0">
                        <a:solidFill>
                          <a:srgbClr val="C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110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17" marR="96517" marT="48260" marB="482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나운명성타운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상나운로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 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59(</a:t>
                      </a:r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나운동</a:t>
                      </a:r>
                      <a:r>
                        <a:rPr lang="en-US" altLang="ko-KR" sz="1200" b="0" u="none" strike="noStrike" dirty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u="none" strike="noStrike" dirty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144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1991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10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16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  <a:endParaRPr lang="ko-KR" altLang="en-US" sz="1200" b="0" dirty="0">
                        <a:solidFill>
                          <a:srgbClr val="C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110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17" marR="96517" marT="48260" marB="482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신흥파크빌라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설림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5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57(</a:t>
                      </a:r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소룡동</a:t>
                      </a:r>
                      <a:r>
                        <a:rPr lang="en-US" altLang="ko-KR" sz="1200" b="0" u="none" strike="noStrike" dirty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30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1991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11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23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  <a:endParaRPr lang="ko-KR" altLang="en-US" sz="1200" b="0" dirty="0">
                        <a:solidFill>
                          <a:srgbClr val="C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110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4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17" marR="96517" marT="48260" marB="482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신화주택</a:t>
                      </a:r>
                      <a:endParaRPr lang="en-US" altLang="ko-KR" sz="1200" b="0" dirty="0" smtClean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진포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24-9(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수송동</a:t>
                      </a:r>
                      <a:r>
                        <a:rPr lang="en-US" altLang="ko-KR" sz="1200" b="0" u="none" strike="noStrike" dirty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72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1985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8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7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  <a:endParaRPr lang="ko-KR" altLang="en-US" sz="1200" b="0" dirty="0">
                        <a:solidFill>
                          <a:srgbClr val="C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110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5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17" marR="96517" marT="48260" marB="482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신화주택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경촌안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32(</a:t>
                      </a:r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경암동</a:t>
                      </a:r>
                      <a:r>
                        <a:rPr lang="en-US" altLang="ko-KR" sz="1200" b="0" u="none" strike="noStrike" dirty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4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84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1985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9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18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  <a:endParaRPr lang="ko-KR" altLang="en-US" sz="1200" b="0" dirty="0">
                        <a:solidFill>
                          <a:srgbClr val="C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2110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6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17" marR="96517" marT="48260" marB="482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한아름연립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조촌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19(</a:t>
                      </a:r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경장동</a:t>
                      </a:r>
                      <a:r>
                        <a:rPr lang="en-US" altLang="ko-KR" sz="1200" b="0" u="none" strike="noStrike" dirty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20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1985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9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  <a:endParaRPr lang="ko-KR" altLang="en-US" sz="1200" b="0" dirty="0">
                        <a:solidFill>
                          <a:srgbClr val="C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2110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7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17" marR="96517" marT="48260" marB="482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무릉주택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백릉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14(</a:t>
                      </a:r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경장동</a:t>
                      </a:r>
                      <a:r>
                        <a:rPr lang="en-US" altLang="ko-KR" sz="1200" b="0" u="none" strike="noStrike" dirty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33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1985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9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26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  <a:endParaRPr lang="ko-KR" altLang="en-US" sz="1200" b="0" dirty="0">
                        <a:solidFill>
                          <a:srgbClr val="C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2110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8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17" marR="96517" marT="48260" marB="482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현대주택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풍전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4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18(</a:t>
                      </a:r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소룡동</a:t>
                      </a:r>
                      <a:r>
                        <a:rPr lang="en-US" altLang="ko-KR" sz="1200" b="0" u="none" strike="noStrike" dirty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75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1985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11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6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  <a:endParaRPr lang="ko-KR" altLang="en-US" sz="1200" b="0" dirty="0">
                        <a:solidFill>
                          <a:srgbClr val="C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2110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9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17" marR="96517" marT="48260" marB="482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대야연립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우덕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3(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대야면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21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1986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  <a:endParaRPr lang="ko-KR" altLang="en-US" sz="1200" b="0" dirty="0">
                        <a:solidFill>
                          <a:srgbClr val="C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2110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10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6517" marR="96517" marT="48260" marB="482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월명연립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설림안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3</a:t>
                      </a:r>
                      <a:r>
                        <a:rPr lang="ko-KR" altLang="en-US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길 </a:t>
                      </a:r>
                      <a:r>
                        <a:rPr lang="en-US" altLang="ko-KR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5(</a:t>
                      </a:r>
                      <a:r>
                        <a:rPr lang="ko-KR" altLang="en-US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소룡동</a:t>
                      </a:r>
                      <a:r>
                        <a:rPr lang="en-US" altLang="ko-KR" sz="1200" b="0" u="none" strike="noStrike" dirty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21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1986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년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월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28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일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철근콘크리트조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 smtClean="0">
                          <a:solidFill>
                            <a:srgbClr val="C00000"/>
                          </a:solidFill>
                          <a:latin typeface="-윤고딕330" panose="02030504000101010101" pitchFamily="18" charset="-127"/>
                          <a:ea typeface="-윤고딕330" panose="02030504000101010101" pitchFamily="18" charset="-127"/>
                        </a:rPr>
                        <a:t>보통</a:t>
                      </a:r>
                      <a:endParaRPr lang="ko-KR" altLang="en-US" sz="1200" b="0" dirty="0">
                        <a:solidFill>
                          <a:srgbClr val="C00000"/>
                        </a:solidFill>
                        <a:latin typeface="-윤고딕330" panose="02030504000101010101" pitchFamily="18" charset="-127"/>
                        <a:ea typeface="-윤고딕330" panose="02030504000101010101" pitchFamily="18" charset="-127"/>
                      </a:endParaRPr>
                    </a:p>
                  </a:txBody>
                  <a:tcPr marL="64768" marR="64768" marT="17907" marB="17907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283058" y="252412"/>
            <a:ext cx="266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/>
            <a:r>
              <a:rPr lang="en-US" altLang="ko-KR" sz="2800" dirty="0">
                <a:latin typeface="-윤고딕330" pitchFamily="18" charset="-127"/>
                <a:ea typeface="-윤고딕330" pitchFamily="18" charset="-127"/>
              </a:rPr>
              <a:t>01. </a:t>
            </a:r>
            <a:r>
              <a:rPr lang="ko-KR" altLang="en-US" sz="2800" dirty="0">
                <a:latin typeface="-윤고딕330" pitchFamily="18" charset="-127"/>
                <a:ea typeface="-윤고딕330" pitchFamily="18" charset="-127"/>
              </a:rPr>
              <a:t>과업개요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840788" y="348372"/>
            <a:ext cx="28559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2018</a:t>
            </a:r>
            <a:r>
              <a:rPr lang="ko-KR" altLang="en-US" sz="1200" dirty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년 군산시 소규모 공동주택 </a:t>
            </a:r>
            <a:r>
              <a:rPr lang="ko-KR" altLang="en-US" sz="1200" dirty="0" smtClean="0">
                <a:solidFill>
                  <a:schemeClr val="bg2">
                    <a:lumMod val="50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안전점검</a:t>
            </a:r>
            <a:endParaRPr lang="ko-KR" altLang="en-US" sz="1200" dirty="0">
              <a:solidFill>
                <a:schemeClr val="bg2">
                  <a:lumMod val="50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539" y="6339103"/>
            <a:ext cx="1816642" cy="3675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직선 연결선 12"/>
          <p:cNvCxnSpPr/>
          <p:nvPr/>
        </p:nvCxnSpPr>
        <p:spPr>
          <a:xfrm>
            <a:off x="1384300" y="861520"/>
            <a:ext cx="546100" cy="0"/>
          </a:xfrm>
          <a:prstGeom prst="line">
            <a:avLst/>
          </a:prstGeom>
          <a:ln w="28575">
            <a:solidFill>
              <a:srgbClr val="CE33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김희경" id="{6A5A2A0B-10C3-4DBF-A8EE-667CC65FF70C}" vid="{F3607700-2DA1-49FB-AA1A-239D7FACD956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format</Template>
  <TotalTime>1301</TotalTime>
  <Words>5755</Words>
  <Application>Microsoft Office PowerPoint</Application>
  <PresentationFormat>사용자 지정</PresentationFormat>
  <Paragraphs>1717</Paragraphs>
  <Slides>61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61</vt:i4>
      </vt:variant>
    </vt:vector>
  </HeadingPairs>
  <TitlesOfParts>
    <vt:vector size="62" baseType="lpstr">
      <vt:lpstr>ppt format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94</cp:revision>
  <cp:lastPrinted>2018-08-13T00:28:01Z</cp:lastPrinted>
  <dcterms:created xsi:type="dcterms:W3CDTF">2018-07-30T08:15:48Z</dcterms:created>
  <dcterms:modified xsi:type="dcterms:W3CDTF">2018-10-12T11:26:07Z</dcterms:modified>
</cp:coreProperties>
</file>