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8"/>
  </p:notesMasterIdLst>
  <p:sldIdLst>
    <p:sldId id="256" r:id="rId2"/>
    <p:sldId id="580" r:id="rId3"/>
    <p:sldId id="678" r:id="rId4"/>
    <p:sldId id="661" r:id="rId5"/>
    <p:sldId id="662" r:id="rId6"/>
    <p:sldId id="663" r:id="rId7"/>
    <p:sldId id="664" r:id="rId8"/>
    <p:sldId id="673" r:id="rId9"/>
    <p:sldId id="674" r:id="rId10"/>
    <p:sldId id="675" r:id="rId11"/>
    <p:sldId id="665" r:id="rId12"/>
    <p:sldId id="666" r:id="rId13"/>
    <p:sldId id="667" r:id="rId14"/>
    <p:sldId id="668" r:id="rId15"/>
    <p:sldId id="637" r:id="rId16"/>
    <p:sldId id="680" r:id="rId17"/>
    <p:sldId id="686" r:id="rId18"/>
    <p:sldId id="638" r:id="rId19"/>
    <p:sldId id="640" r:id="rId20"/>
    <p:sldId id="647" r:id="rId21"/>
    <p:sldId id="685" r:id="rId22"/>
    <p:sldId id="519" r:id="rId23"/>
    <p:sldId id="679" r:id="rId24"/>
    <p:sldId id="681" r:id="rId25"/>
    <p:sldId id="648" r:id="rId26"/>
    <p:sldId id="683" r:id="rId27"/>
    <p:sldId id="669" r:id="rId28"/>
    <p:sldId id="670" r:id="rId29"/>
    <p:sldId id="671" r:id="rId30"/>
    <p:sldId id="672" r:id="rId31"/>
    <p:sldId id="644" r:id="rId32"/>
    <p:sldId id="592" r:id="rId33"/>
    <p:sldId id="646" r:id="rId34"/>
    <p:sldId id="623" r:id="rId35"/>
    <p:sldId id="676" r:id="rId36"/>
    <p:sldId id="677" r:id="rId37"/>
  </p:sldIdLst>
  <p:sldSz cx="9144000" cy="6858000" type="screen4x3"/>
  <p:notesSz cx="6858000" cy="9144000"/>
  <p:embeddedFontLst>
    <p:embeddedFont>
      <p:font typeface="HY울릉도M" pitchFamily="18" charset="-127"/>
      <p:regular r:id="rId39"/>
    </p:embeddedFont>
    <p:embeddedFont>
      <p:font typeface="HY울릉도B" pitchFamily="18" charset="-127"/>
      <p:regular r:id="rId40"/>
    </p:embeddedFont>
    <p:embeddedFont>
      <p:font typeface="HY헤드라인M" pitchFamily="18" charset="-127"/>
      <p:regular r:id="rId41"/>
    </p:embeddedFont>
    <p:embeddedFont>
      <p:font typeface="맑은 고딕" pitchFamily="50" charset="-127"/>
      <p:regular r:id="rId42"/>
      <p:bold r:id="rId43"/>
    </p:embeddedFont>
    <p:embeddedFont>
      <p:font typeface="Verdana" pitchFamily="34" charset="0"/>
      <p:regular r:id="rId44"/>
      <p:bold r:id="rId45"/>
      <p:italic r:id="rId46"/>
      <p:boldItalic r:id="rId47"/>
    </p:embeddedFont>
  </p:embeddedFontLst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3E68D0"/>
    <a:srgbClr val="8FAFE9"/>
    <a:srgbClr val="C0C0C0"/>
    <a:srgbClr val="2A4F86"/>
    <a:srgbClr val="6C89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4" autoAdjust="0"/>
    <p:restoredTop sz="94660" autoAdjust="0"/>
  </p:normalViewPr>
  <p:slideViewPr>
    <p:cSldViewPr>
      <p:cViewPr varScale="1">
        <p:scale>
          <a:sx n="81" d="100"/>
          <a:sy n="81" d="100"/>
        </p:scale>
        <p:origin x="-3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kumimoji="0"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kumimoji="0"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latinLnBrk="0">
              <a:defRPr kumimoji="0"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0">
              <a:defRPr kumimoji="0"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A9D918B0-47C3-4FB3-A9A5-7C8B972731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/>
        </p:nvSpPr>
        <p:spPr bwMode="white">
          <a:xfrm>
            <a:off x="381000" y="5173663"/>
            <a:ext cx="8763000" cy="1684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gray">
          <a:xfrm>
            <a:off x="-36513" y="5138738"/>
            <a:ext cx="431801" cy="17192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ltGray">
          <a:xfrm>
            <a:off x="-36513" y="4149725"/>
            <a:ext cx="431801" cy="1006475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ltGray">
          <a:xfrm>
            <a:off x="-36513" y="0"/>
            <a:ext cx="431801" cy="234950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ltGray">
          <a:xfrm>
            <a:off x="-36513" y="2349500"/>
            <a:ext cx="431801" cy="863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9" name="Rectangle 31"/>
          <p:cNvSpPr>
            <a:spLocks noChangeArrowheads="1"/>
          </p:cNvSpPr>
          <p:nvPr/>
        </p:nvSpPr>
        <p:spPr bwMode="ltGray">
          <a:xfrm>
            <a:off x="-36513" y="3200400"/>
            <a:ext cx="431801" cy="962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graphicFrame>
        <p:nvGraphicFramePr>
          <p:cNvPr id="10" name="Object 33"/>
          <p:cNvGraphicFramePr>
            <a:graphicFrameLocks noChangeAspect="1"/>
          </p:cNvGraphicFramePr>
          <p:nvPr/>
        </p:nvGraphicFramePr>
        <p:xfrm>
          <a:off x="395288" y="2362200"/>
          <a:ext cx="8759825" cy="2808288"/>
        </p:xfrm>
        <a:graphic>
          <a:graphicData uri="http://schemas.openxmlformats.org/presentationml/2006/ole">
            <p:oleObj spid="_x0000_s60418" name="Image" r:id="rId3" imgW="10971429" imgH="4736508" progId="">
              <p:embed/>
            </p:oleObj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990600" y="1219200"/>
            <a:ext cx="7239000" cy="685800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066800" y="19050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1">
                <a:solidFill>
                  <a:schemeClr val="accent1"/>
                </a:solidFill>
                <a:latin typeface="Verdana" pitchFamily="34" charset="0"/>
              </a:defRPr>
            </a:lvl1pPr>
          </a:lstStyle>
          <a:p>
            <a:r>
              <a:rPr lang="ko-KR" altLang="en-US" smtClean="0"/>
              <a:t>마스터 부제목 스타일 편집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5"/>
          <p:cNvSpPr>
            <a:spLocks noGrp="1"/>
          </p:cNvSpPr>
          <p:nvPr>
            <p:ph type="dt" sz="half" idx="10"/>
          </p:nvPr>
        </p:nvSpPr>
        <p:spPr>
          <a:xfrm>
            <a:off x="6096000" y="136525"/>
            <a:ext cx="2133600" cy="244475"/>
          </a:xfrm>
          <a:prstGeom prst="rect">
            <a:avLst/>
          </a:prstGeom>
        </p:spPr>
        <p:txBody>
          <a:bodyPr/>
          <a:lstStyle>
            <a:lvl1pPr latinLnBrk="0">
              <a:defRPr kumimoji="0"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en-US" altLang="ko-KR"/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829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829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391400" cy="563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366838"/>
            <a:ext cx="8229600" cy="4919662"/>
          </a:xfrm>
        </p:spPr>
        <p:txBody>
          <a:bodyPr/>
          <a:lstStyle/>
          <a:p>
            <a:pPr lvl="0"/>
            <a:r>
              <a:rPr lang="ko-KR" altLang="en-US" noProof="0" smtClean="0"/>
              <a:t>표를 추가하려면 아이콘을 클릭하십시오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32045" t="20599" r="17398" b="13881"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7187" t="25000" r="23859" b="74167"/>
          <a:stretch>
            <a:fillRect/>
          </a:stretch>
        </p:blipFill>
        <p:spPr bwMode="auto">
          <a:xfrm>
            <a:off x="101600" y="6572250"/>
            <a:ext cx="9039225" cy="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 bwMode="auto">
          <a:xfrm>
            <a:off x="100013" y="158750"/>
            <a:ext cx="9043987" cy="774700"/>
          </a:xfrm>
          <a:prstGeom prst="rect">
            <a:avLst/>
          </a:prstGeom>
          <a:gradFill>
            <a:gsLst>
              <a:gs pos="20000">
                <a:schemeClr val="accent6">
                  <a:lumMod val="75000"/>
                </a:schemeClr>
              </a:gs>
              <a:gs pos="83000">
                <a:schemeClr val="accent6">
                  <a:lumMod val="50000"/>
                  <a:shade val="67500"/>
                  <a:satMod val="115000"/>
                </a:schemeClr>
              </a:gs>
              <a:gs pos="75000">
                <a:schemeClr val="accent6">
                  <a:lumMod val="50000"/>
                  <a:shade val="100000"/>
                  <a:satMod val="115000"/>
                </a:schemeClr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32045" t="20599" r="17398" b="13881"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7187" t="25000" r="23859" b="74167"/>
          <a:stretch>
            <a:fillRect/>
          </a:stretch>
        </p:blipFill>
        <p:spPr bwMode="auto">
          <a:xfrm>
            <a:off x="101600" y="6572250"/>
            <a:ext cx="9039225" cy="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 bwMode="auto">
          <a:xfrm>
            <a:off x="100013" y="158750"/>
            <a:ext cx="9043987" cy="774700"/>
          </a:xfrm>
          <a:prstGeom prst="rect">
            <a:avLst/>
          </a:prstGeom>
          <a:gradFill>
            <a:gsLst>
              <a:gs pos="20000">
                <a:schemeClr val="accent6">
                  <a:lumMod val="75000"/>
                </a:schemeClr>
              </a:gs>
              <a:gs pos="83000">
                <a:schemeClr val="accent6">
                  <a:lumMod val="50000"/>
                  <a:shade val="67500"/>
                  <a:satMod val="115000"/>
                </a:schemeClr>
              </a:gs>
              <a:gs pos="75000">
                <a:schemeClr val="accent6">
                  <a:lumMod val="50000"/>
                  <a:shade val="100000"/>
                  <a:satMod val="115000"/>
                </a:schemeClr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32045" t="20599" r="17398" b="13881"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7187" t="25000" r="23859" b="74167"/>
          <a:stretch>
            <a:fillRect/>
          </a:stretch>
        </p:blipFill>
        <p:spPr bwMode="auto">
          <a:xfrm>
            <a:off x="101600" y="6572250"/>
            <a:ext cx="9039225" cy="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 bwMode="auto">
          <a:xfrm>
            <a:off x="100013" y="158750"/>
            <a:ext cx="9043987" cy="774700"/>
          </a:xfrm>
          <a:prstGeom prst="rect">
            <a:avLst/>
          </a:prstGeom>
          <a:gradFill>
            <a:gsLst>
              <a:gs pos="20000">
                <a:schemeClr val="accent6">
                  <a:lumMod val="75000"/>
                </a:schemeClr>
              </a:gs>
              <a:gs pos="83000">
                <a:schemeClr val="accent6">
                  <a:lumMod val="50000"/>
                  <a:shade val="67500"/>
                  <a:satMod val="115000"/>
                </a:schemeClr>
              </a:gs>
              <a:gs pos="75000">
                <a:schemeClr val="accent6">
                  <a:lumMod val="50000"/>
                  <a:shade val="100000"/>
                  <a:satMod val="115000"/>
                </a:schemeClr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32045" t="20599" r="17398" b="13881"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7187" t="25000" r="23859" b="74167"/>
          <a:stretch>
            <a:fillRect/>
          </a:stretch>
        </p:blipFill>
        <p:spPr bwMode="auto">
          <a:xfrm>
            <a:off x="101600" y="6572250"/>
            <a:ext cx="9039225" cy="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 bwMode="auto">
          <a:xfrm>
            <a:off x="100013" y="158750"/>
            <a:ext cx="9043987" cy="774700"/>
          </a:xfrm>
          <a:prstGeom prst="rect">
            <a:avLst/>
          </a:prstGeom>
          <a:gradFill>
            <a:gsLst>
              <a:gs pos="20000">
                <a:schemeClr val="accent6">
                  <a:lumMod val="75000"/>
                </a:schemeClr>
              </a:gs>
              <a:gs pos="83000">
                <a:schemeClr val="accent6">
                  <a:lumMod val="50000"/>
                  <a:shade val="67500"/>
                  <a:satMod val="115000"/>
                </a:schemeClr>
              </a:gs>
              <a:gs pos="75000">
                <a:schemeClr val="accent6">
                  <a:lumMod val="50000"/>
                  <a:shade val="100000"/>
                  <a:satMod val="115000"/>
                </a:schemeClr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32045" t="20599" r="17398" b="13881"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7187" t="25000" r="23859" b="74167"/>
          <a:stretch>
            <a:fillRect/>
          </a:stretch>
        </p:blipFill>
        <p:spPr bwMode="auto">
          <a:xfrm>
            <a:off x="101600" y="6572250"/>
            <a:ext cx="9039225" cy="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 bwMode="auto">
          <a:xfrm>
            <a:off x="100013" y="158750"/>
            <a:ext cx="9043987" cy="774700"/>
          </a:xfrm>
          <a:prstGeom prst="rect">
            <a:avLst/>
          </a:prstGeom>
          <a:gradFill>
            <a:gsLst>
              <a:gs pos="20000">
                <a:schemeClr val="accent6">
                  <a:lumMod val="75000"/>
                </a:schemeClr>
              </a:gs>
              <a:gs pos="83000">
                <a:schemeClr val="accent6">
                  <a:lumMod val="50000"/>
                  <a:shade val="67500"/>
                  <a:satMod val="115000"/>
                </a:schemeClr>
              </a:gs>
              <a:gs pos="75000">
                <a:schemeClr val="accent6">
                  <a:lumMod val="50000"/>
                  <a:shade val="100000"/>
                  <a:satMod val="115000"/>
                </a:schemeClr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32045" t="20599" r="17398" b="13881"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7187" t="25000" r="23859" b="74167"/>
          <a:stretch>
            <a:fillRect/>
          </a:stretch>
        </p:blipFill>
        <p:spPr bwMode="auto">
          <a:xfrm>
            <a:off x="101600" y="6572250"/>
            <a:ext cx="9039225" cy="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 bwMode="auto">
          <a:xfrm>
            <a:off x="100013" y="158750"/>
            <a:ext cx="9043987" cy="774700"/>
          </a:xfrm>
          <a:prstGeom prst="rect">
            <a:avLst/>
          </a:prstGeom>
          <a:gradFill>
            <a:gsLst>
              <a:gs pos="20000">
                <a:schemeClr val="accent6">
                  <a:lumMod val="75000"/>
                </a:schemeClr>
              </a:gs>
              <a:gs pos="83000">
                <a:schemeClr val="accent6">
                  <a:lumMod val="50000"/>
                  <a:shade val="67500"/>
                  <a:satMod val="115000"/>
                </a:schemeClr>
              </a:gs>
              <a:gs pos="75000">
                <a:schemeClr val="accent6">
                  <a:lumMod val="50000"/>
                  <a:shade val="100000"/>
                  <a:satMod val="115000"/>
                </a:schemeClr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32045" t="20599" r="17398" b="13881"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7187" t="25000" r="23859" b="74167"/>
          <a:stretch>
            <a:fillRect/>
          </a:stretch>
        </p:blipFill>
        <p:spPr bwMode="auto">
          <a:xfrm>
            <a:off x="101600" y="6572250"/>
            <a:ext cx="9039225" cy="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 bwMode="auto">
          <a:xfrm>
            <a:off x="100013" y="158750"/>
            <a:ext cx="9043987" cy="774700"/>
          </a:xfrm>
          <a:prstGeom prst="rect">
            <a:avLst/>
          </a:prstGeom>
          <a:gradFill>
            <a:gsLst>
              <a:gs pos="20000">
                <a:schemeClr val="accent6">
                  <a:lumMod val="75000"/>
                </a:schemeClr>
              </a:gs>
              <a:gs pos="83000">
                <a:schemeClr val="accent6">
                  <a:lumMod val="50000"/>
                  <a:shade val="67500"/>
                  <a:satMod val="115000"/>
                </a:schemeClr>
              </a:gs>
              <a:gs pos="75000">
                <a:schemeClr val="accent6">
                  <a:lumMod val="50000"/>
                  <a:shade val="100000"/>
                  <a:satMod val="115000"/>
                </a:schemeClr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ko-KR" altLang="en-US">
              <a:latin typeface="Arial" pitchFamily="34" charset="0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366838"/>
            <a:ext cx="4038600" cy="4919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366838"/>
            <a:ext cx="4038600" cy="4919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>
          <a:xfrm>
            <a:off x="5791200" y="65024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/>
              <a:t>Company Name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>
          <a:xfrm>
            <a:off x="3352800" y="64992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46C755AC-9D94-452C-ADBA-C4834BA1AF4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2"/>
          </p:nvPr>
        </p:nvSpPr>
        <p:spPr>
          <a:xfrm>
            <a:off x="6096000" y="136525"/>
            <a:ext cx="2133600" cy="244475"/>
          </a:xfrm>
          <a:prstGeom prst="rect">
            <a:avLst/>
          </a:prstGeom>
        </p:spPr>
        <p:txBody>
          <a:bodyPr/>
          <a:lstStyle>
            <a:lvl1pPr latinLnBrk="0">
              <a:defRPr kumimoji="0"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en-US" altLang="ko-KR"/>
              <a:t>www.themegallery.com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gray">
          <a:xfrm>
            <a:off x="0" y="404813"/>
            <a:ext cx="9144000" cy="720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66838"/>
            <a:ext cx="8229600" cy="491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533400" y="4572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sp>
        <p:nvSpPr>
          <p:cNvPr id="1029" name="Rectangle 16"/>
          <p:cNvSpPr>
            <a:spLocks noChangeArrowheads="1"/>
          </p:cNvSpPr>
          <p:nvPr/>
        </p:nvSpPr>
        <p:spPr bwMode="ltGray">
          <a:xfrm>
            <a:off x="-9525" y="0"/>
            <a:ext cx="188913" cy="6858000"/>
          </a:xfrm>
          <a:prstGeom prst="rect">
            <a:avLst/>
          </a:prstGeom>
          <a:solidFill>
            <a:srgbClr val="BABAB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030" name="Rectangle 17"/>
          <p:cNvSpPr>
            <a:spLocks noChangeArrowheads="1"/>
          </p:cNvSpPr>
          <p:nvPr/>
        </p:nvSpPr>
        <p:spPr bwMode="ltGray">
          <a:xfrm>
            <a:off x="0" y="404813"/>
            <a:ext cx="184150" cy="720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031" name="Rectangle 19"/>
          <p:cNvSpPr>
            <a:spLocks noChangeArrowheads="1"/>
          </p:cNvSpPr>
          <p:nvPr/>
        </p:nvSpPr>
        <p:spPr bwMode="ltGray">
          <a:xfrm>
            <a:off x="-14288" y="1128713"/>
            <a:ext cx="184151" cy="7207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032" name="Rectangle 20"/>
          <p:cNvSpPr>
            <a:spLocks noChangeArrowheads="1"/>
          </p:cNvSpPr>
          <p:nvPr/>
        </p:nvSpPr>
        <p:spPr bwMode="ltGray">
          <a:xfrm>
            <a:off x="-14288" y="1847850"/>
            <a:ext cx="184151" cy="720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033" name="Rectangle 21"/>
          <p:cNvSpPr>
            <a:spLocks noChangeArrowheads="1"/>
          </p:cNvSpPr>
          <p:nvPr/>
        </p:nvSpPr>
        <p:spPr bwMode="ltGray">
          <a:xfrm>
            <a:off x="-14288" y="2552700"/>
            <a:ext cx="184151" cy="7207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6" r:id="rId1"/>
    <p:sldLayoutId id="2147484827" r:id="rId2"/>
    <p:sldLayoutId id="2147484828" r:id="rId3"/>
    <p:sldLayoutId id="2147484829" r:id="rId4"/>
    <p:sldLayoutId id="2147484830" r:id="rId5"/>
    <p:sldLayoutId id="2147484831" r:id="rId6"/>
    <p:sldLayoutId id="2147484837" r:id="rId7"/>
    <p:sldLayoutId id="2147484832" r:id="rId8"/>
    <p:sldLayoutId id="2147484833" r:id="rId9"/>
    <p:sldLayoutId id="2147484838" r:id="rId10"/>
    <p:sldLayoutId id="2147484834" r:id="rId11"/>
    <p:sldLayoutId id="2147484835" r:id="rId12"/>
    <p:sldLayoutId id="2147484839" r:id="rId13"/>
    <p:sldLayoutId id="2147484840" r:id="rId14"/>
    <p:sldLayoutId id="2147484841" r:id="rId15"/>
    <p:sldLayoutId id="2147484842" r:id="rId16"/>
    <p:sldLayoutId id="2147484843" r:id="rId17"/>
    <p:sldLayoutId id="2147484844" r:id="rId18"/>
    <p:sldLayoutId id="2147484845" r:id="rId19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2.xls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158875"/>
            <a:ext cx="7542213" cy="6858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군산시</a:t>
            </a:r>
            <a:r>
              <a:rPr lang="en-US" altLang="ko-KR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중학생을  위한</a:t>
            </a:r>
            <a:r>
              <a:rPr lang="en-US" altLang="ko-KR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</a:br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입시전략 및 학습법</a:t>
            </a:r>
            <a:endParaRPr lang="en-US" altLang="ko-KR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3214688" y="3662363"/>
            <a:ext cx="5929312" cy="33813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4">
                <a:lumMod val="10000"/>
              </a:schemeClr>
            </a:outerShdw>
          </a:effectLst>
        </p:spPr>
        <p:txBody>
          <a:bodyPr anchor="ctr">
            <a:spAutoFit/>
          </a:bodyPr>
          <a:lstStyle/>
          <a:p>
            <a:pPr algn="r" latinLnBrk="0">
              <a:defRPr/>
            </a:pPr>
            <a:r>
              <a:rPr kumimoji="0" lang="ko-KR" alt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종로학원은 명문대로 가는 가장 안전하고</a:t>
            </a:r>
            <a:r>
              <a:rPr kumimoji="0" lang="en-US" altLang="ko-KR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</a:t>
            </a:r>
            <a:r>
              <a:rPr kumimoji="0" lang="ko-KR" alt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넓은 길입니다</a:t>
            </a:r>
            <a:r>
              <a:rPr kumimoji="0" lang="en-US" altLang="ko-KR" sz="1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.</a:t>
            </a:r>
            <a:endParaRPr kumimoji="0" lang="ko-KR" alt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12292" name="그림 7" descr="그림1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275" y="5300663"/>
            <a:ext cx="1643063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4262438"/>
            <a:ext cx="4629150" cy="38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ko-KR" sz="24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www.jongro.co.kr</a:t>
            </a:r>
            <a:endParaRPr lang="en-US" altLang="ko-KR" sz="24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8" name="_x105206568" descr="EMB00000624111b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725" y="44450"/>
            <a:ext cx="2449513" cy="107950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오답개념노트 작성</a:t>
            </a:r>
          </a:p>
        </p:txBody>
      </p:sp>
      <p:grpSp>
        <p:nvGrpSpPr>
          <p:cNvPr id="2" name="그룹 25"/>
          <p:cNvGrpSpPr>
            <a:grpSpLocks/>
          </p:cNvGrpSpPr>
          <p:nvPr/>
        </p:nvGrpSpPr>
        <p:grpSpPr bwMode="auto">
          <a:xfrm>
            <a:off x="582613" y="1052513"/>
            <a:ext cx="7920037" cy="1620837"/>
            <a:chOff x="900113" y="1052513"/>
            <a:chExt cx="7234237" cy="1620837"/>
          </a:xfrm>
        </p:grpSpPr>
        <p:sp>
          <p:nvSpPr>
            <p:cNvPr id="12" name="AutoShape 4"/>
            <p:cNvSpPr>
              <a:spLocks noChangeArrowheads="1"/>
            </p:cNvSpPr>
            <p:nvPr/>
          </p:nvSpPr>
          <p:spPr bwMode="gray">
            <a:xfrm>
              <a:off x="900113" y="1052513"/>
              <a:ext cx="7234237" cy="1620837"/>
            </a:xfrm>
            <a:prstGeom prst="roundRect">
              <a:avLst>
                <a:gd name="adj" fmla="val 10889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lvl="4" eaLnBrk="0" latinLnBrk="0" hangingPunct="0">
                <a:lnSpc>
                  <a:spcPct val="150000"/>
                </a:lnSpc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정식 재 응시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  <a:p>
              <a:pPr lvl="4" eaLnBrk="0" latinLnBrk="0" hangingPunct="0">
                <a:lnSpc>
                  <a:spcPct val="150000"/>
                </a:lnSpc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오답의 원인 찾아내기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  <p:grpSp>
          <p:nvGrpSpPr>
            <p:cNvPr id="21521" name="그룹 30"/>
            <p:cNvGrpSpPr>
              <a:grpSpLocks/>
            </p:cNvGrpSpPr>
            <p:nvPr/>
          </p:nvGrpSpPr>
          <p:grpSpPr bwMode="auto">
            <a:xfrm>
              <a:off x="1058863" y="1196752"/>
              <a:ext cx="1393825" cy="1325562"/>
              <a:chOff x="1058863" y="1196752"/>
              <a:chExt cx="1393825" cy="1325562"/>
            </a:xfrm>
          </p:grpSpPr>
          <p:sp>
            <p:nvSpPr>
              <p:cNvPr id="13" name="AutoShape 5"/>
              <p:cNvSpPr>
                <a:spLocks noChangeArrowheads="1"/>
              </p:cNvSpPr>
              <p:nvPr/>
            </p:nvSpPr>
            <p:spPr bwMode="gray">
              <a:xfrm>
                <a:off x="1056717" y="1196975"/>
                <a:ext cx="1396385" cy="1325563"/>
              </a:xfrm>
              <a:prstGeom prst="roundRect">
                <a:avLst>
                  <a:gd name="adj" fmla="val 11921"/>
                </a:avLst>
              </a:prstGeom>
              <a:solidFill>
                <a:schemeClr val="accent6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vl="4" eaLnBrk="0" hangingPunct="0">
                  <a:lnSpc>
                    <a:spcPct val="150000"/>
                  </a:lnSpc>
                  <a:defRPr/>
                </a:pPr>
                <a:endParaRPr lang="ko-KR" altLang="en-US" dirty="0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gray">
              <a:xfrm>
                <a:off x="1145169" y="1358900"/>
                <a:ext cx="697468" cy="663575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ln w="254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latinLnBrk="0">
                  <a:defRPr/>
                </a:pPr>
                <a:endParaRPr kumimoji="0" lang="ko-KR" altLang="en-US" sz="2000" b="1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5" name="Text Box 7"/>
              <p:cNvSpPr txBox="1">
                <a:spLocks noChangeArrowheads="1"/>
              </p:cNvSpPr>
              <p:nvPr/>
            </p:nvSpPr>
            <p:spPr bwMode="gray">
              <a:xfrm>
                <a:off x="1264072" y="1341438"/>
                <a:ext cx="1006326" cy="10779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latinLnBrk="0" hangingPunct="0">
                  <a:defRPr/>
                </a:pPr>
                <a:r>
                  <a:rPr kumimoji="0" lang="ko-KR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오답</a:t>
                </a:r>
                <a:endParaRPr kumimoji="0"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  <a:p>
                <a:pPr algn="ctr" eaLnBrk="0" latinLnBrk="0" hangingPunct="0">
                  <a:defRPr/>
                </a:pPr>
                <a:r>
                  <a:rPr kumimoji="0" lang="ko-KR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분석</a:t>
                </a:r>
                <a:endParaRPr kumimoji="0"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</p:txBody>
          </p:sp>
        </p:grpSp>
      </p:grpSp>
      <p:grpSp>
        <p:nvGrpSpPr>
          <p:cNvPr id="4" name="그룹 26"/>
          <p:cNvGrpSpPr>
            <a:grpSpLocks/>
          </p:cNvGrpSpPr>
          <p:nvPr/>
        </p:nvGrpSpPr>
        <p:grpSpPr bwMode="auto">
          <a:xfrm>
            <a:off x="620713" y="2919413"/>
            <a:ext cx="7880350" cy="1620837"/>
            <a:chOff x="938213" y="2919413"/>
            <a:chExt cx="7234237" cy="1620837"/>
          </a:xfrm>
        </p:grpSpPr>
        <p:sp>
          <p:nvSpPr>
            <p:cNvPr id="25" name="AutoShape 16"/>
            <p:cNvSpPr>
              <a:spLocks noChangeArrowheads="1"/>
            </p:cNvSpPr>
            <p:nvPr/>
          </p:nvSpPr>
          <p:spPr bwMode="gray">
            <a:xfrm>
              <a:off x="938213" y="2919413"/>
              <a:ext cx="7234237" cy="1620837"/>
            </a:xfrm>
            <a:prstGeom prst="roundRect">
              <a:avLst>
                <a:gd name="adj" fmla="val 10889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lvl="4" eaLnBrk="0" latinLnBrk="0" hangingPunct="0">
                <a:lnSpc>
                  <a:spcPct val="150000"/>
                </a:lnSpc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모르고 맞춘 문제</a:t>
              </a:r>
              <a:r>
                <a:rPr kumimoji="0" lang="en-US" altLang="ko-KR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, </a:t>
              </a: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오 개념 문제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  <a:p>
              <a:pPr lvl="4" eaLnBrk="0" latinLnBrk="0" hangingPunct="0">
                <a:lnSpc>
                  <a:spcPct val="150000"/>
                </a:lnSpc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출제의도와 다르게 푼 문제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  <p:grpSp>
          <p:nvGrpSpPr>
            <p:cNvPr id="21516" name="그룹 29"/>
            <p:cNvGrpSpPr>
              <a:grpSpLocks/>
            </p:cNvGrpSpPr>
            <p:nvPr/>
          </p:nvGrpSpPr>
          <p:grpSpPr bwMode="auto">
            <a:xfrm>
              <a:off x="1042988" y="3111500"/>
              <a:ext cx="1393825" cy="1325563"/>
              <a:chOff x="1043608" y="3111550"/>
              <a:chExt cx="1393825" cy="1325562"/>
            </a:xfrm>
          </p:grpSpPr>
          <p:sp>
            <p:nvSpPr>
              <p:cNvPr id="23" name="AutoShape 5"/>
              <p:cNvSpPr>
                <a:spLocks noChangeArrowheads="1"/>
              </p:cNvSpPr>
              <p:nvPr/>
            </p:nvSpPr>
            <p:spPr bwMode="gray">
              <a:xfrm>
                <a:off x="1043761" y="3111550"/>
                <a:ext cx="1393217" cy="1325562"/>
              </a:xfrm>
              <a:prstGeom prst="roundRect">
                <a:avLst>
                  <a:gd name="adj" fmla="val 11921"/>
                </a:avLst>
              </a:prstGeom>
              <a:solidFill>
                <a:schemeClr val="accent6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vl="4" eaLnBrk="0" hangingPunct="0">
                  <a:lnSpc>
                    <a:spcPct val="150000"/>
                  </a:lnSpc>
                  <a:defRPr/>
                </a:pPr>
                <a:endParaRPr lang="ko-KR" altLang="en-US" dirty="0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24" name="Freeform 6"/>
              <p:cNvSpPr>
                <a:spLocks/>
              </p:cNvSpPr>
              <p:nvPr/>
            </p:nvSpPr>
            <p:spPr bwMode="gray">
              <a:xfrm>
                <a:off x="1131202" y="3195688"/>
                <a:ext cx="693694" cy="663574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ln w="254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latinLnBrk="0">
                  <a:defRPr/>
                </a:pPr>
                <a:endParaRPr kumimoji="0" lang="ko-KR" altLang="en-US" sz="2000" b="1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29" name="Text Box 7"/>
              <p:cNvSpPr txBox="1">
                <a:spLocks noChangeArrowheads="1"/>
              </p:cNvSpPr>
              <p:nvPr/>
            </p:nvSpPr>
            <p:spPr bwMode="gray">
              <a:xfrm>
                <a:off x="1276936" y="3284588"/>
                <a:ext cx="948728" cy="107791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latinLnBrk="0" hangingPunct="0">
                  <a:defRPr/>
                </a:pPr>
                <a:r>
                  <a:rPr kumimoji="0" lang="ko-KR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확인</a:t>
                </a:r>
                <a:endParaRPr kumimoji="0"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  <a:p>
                <a:pPr algn="ctr" eaLnBrk="0" latinLnBrk="0" hangingPunct="0">
                  <a:defRPr/>
                </a:pPr>
                <a:r>
                  <a:rPr kumimoji="0" lang="ko-KR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사항</a:t>
                </a:r>
                <a:endParaRPr kumimoji="0"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</p:txBody>
          </p:sp>
        </p:grpSp>
      </p:grpSp>
      <p:grpSp>
        <p:nvGrpSpPr>
          <p:cNvPr id="6" name="그룹 27"/>
          <p:cNvGrpSpPr>
            <a:grpSpLocks/>
          </p:cNvGrpSpPr>
          <p:nvPr/>
        </p:nvGrpSpPr>
        <p:grpSpPr bwMode="auto">
          <a:xfrm>
            <a:off x="620713" y="4719638"/>
            <a:ext cx="7880350" cy="1620837"/>
            <a:chOff x="577652" y="4719638"/>
            <a:chExt cx="7666756" cy="1620837"/>
          </a:xfrm>
        </p:grpSpPr>
        <p:sp>
          <p:nvSpPr>
            <p:cNvPr id="33" name="AutoShape 10"/>
            <p:cNvSpPr>
              <a:spLocks noChangeArrowheads="1"/>
            </p:cNvSpPr>
            <p:nvPr/>
          </p:nvSpPr>
          <p:spPr bwMode="gray">
            <a:xfrm>
              <a:off x="577652" y="4719638"/>
              <a:ext cx="7666756" cy="1620837"/>
            </a:xfrm>
            <a:prstGeom prst="roundRect">
              <a:avLst>
                <a:gd name="adj" fmla="val 10889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lvl="4" eaLnBrk="0" latinLnBrk="0" hangingPunct="0">
                <a:lnSpc>
                  <a:spcPct val="150000"/>
                </a:lnSpc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문제</a:t>
              </a:r>
              <a:r>
                <a:rPr kumimoji="0" lang="en-US" altLang="ko-KR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+</a:t>
              </a: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해설</a:t>
              </a:r>
              <a:r>
                <a:rPr kumimoji="0" lang="en-US" altLang="ko-KR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+</a:t>
              </a: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의도</a:t>
              </a:r>
              <a:r>
                <a:rPr kumimoji="0" lang="en-US" altLang="ko-KR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+</a:t>
              </a: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개념</a:t>
              </a:r>
              <a:r>
                <a:rPr kumimoji="0" lang="en-US" altLang="ko-KR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&amp;</a:t>
              </a: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공식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  <a:p>
              <a:pPr lvl="4" eaLnBrk="0" latinLnBrk="0" hangingPunct="0">
                <a:lnSpc>
                  <a:spcPct val="150000"/>
                </a:lnSpc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유사유형 추가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  <p:grpSp>
          <p:nvGrpSpPr>
            <p:cNvPr id="21511" name="그룹 31"/>
            <p:cNvGrpSpPr>
              <a:grpSpLocks/>
            </p:cNvGrpSpPr>
            <p:nvPr/>
          </p:nvGrpSpPr>
          <p:grpSpPr bwMode="auto">
            <a:xfrm>
              <a:off x="682427" y="4840288"/>
              <a:ext cx="1463185" cy="1325562"/>
              <a:chOff x="1043608" y="3111550"/>
              <a:chExt cx="1393825" cy="1325562"/>
            </a:xfrm>
          </p:grpSpPr>
          <p:sp>
            <p:nvSpPr>
              <p:cNvPr id="37" name="AutoShape 5"/>
              <p:cNvSpPr>
                <a:spLocks noChangeArrowheads="1"/>
              </p:cNvSpPr>
              <p:nvPr/>
            </p:nvSpPr>
            <p:spPr bwMode="gray">
              <a:xfrm>
                <a:off x="1043845" y="3111550"/>
                <a:ext cx="1393281" cy="1325562"/>
              </a:xfrm>
              <a:prstGeom prst="roundRect">
                <a:avLst>
                  <a:gd name="adj" fmla="val 11921"/>
                </a:avLst>
              </a:prstGeom>
              <a:solidFill>
                <a:schemeClr val="accent6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vl="4" eaLnBrk="0" hangingPunct="0">
                  <a:lnSpc>
                    <a:spcPct val="150000"/>
                  </a:lnSpc>
                  <a:defRPr/>
                </a:pPr>
                <a:endParaRPr lang="ko-KR" altLang="en-US" dirty="0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39" name="Freeform 6"/>
              <p:cNvSpPr>
                <a:spLocks/>
              </p:cNvSpPr>
              <p:nvPr/>
            </p:nvSpPr>
            <p:spPr bwMode="gray">
              <a:xfrm>
                <a:off x="1132121" y="3195687"/>
                <a:ext cx="694434" cy="663575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ln w="254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latinLnBrk="0">
                  <a:defRPr/>
                </a:pPr>
                <a:endParaRPr kumimoji="0" lang="ko-KR" altLang="en-US" sz="2000" b="1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40" name="Text Box 7"/>
              <p:cNvSpPr txBox="1">
                <a:spLocks noChangeArrowheads="1"/>
              </p:cNvSpPr>
              <p:nvPr/>
            </p:nvSpPr>
            <p:spPr bwMode="gray">
              <a:xfrm>
                <a:off x="1251292" y="3284587"/>
                <a:ext cx="1003398" cy="10779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latinLnBrk="0" hangingPunct="0">
                  <a:defRPr/>
                </a:pPr>
                <a:r>
                  <a:rPr kumimoji="0" lang="ko-KR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노트</a:t>
                </a:r>
                <a:endParaRPr kumimoji="0"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  <a:p>
                <a:pPr algn="ctr" eaLnBrk="0" latinLnBrk="0" hangingPunct="0">
                  <a:defRPr/>
                </a:pPr>
                <a:r>
                  <a:rPr kumimoji="0" lang="ko-KR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작성</a:t>
                </a:r>
                <a:endParaRPr kumimoji="0"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오답개념노트</a:t>
            </a: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113665" name="_x104198424" descr="EMB000012103b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981075"/>
            <a:ext cx="4176713" cy="5518150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196975"/>
            <a:ext cx="8743950" cy="5153025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sp>
        <p:nvSpPr>
          <p:cNvPr id="6" name="AutoShape 32"/>
          <p:cNvSpPr>
            <a:spLocks noChangeArrowheads="1"/>
          </p:cNvSpPr>
          <p:nvPr/>
        </p:nvSpPr>
        <p:spPr bwMode="auto">
          <a:xfrm rot="5400000">
            <a:off x="5400675" y="441326"/>
            <a:ext cx="2879725" cy="4248150"/>
          </a:xfrm>
          <a:prstGeom prst="flowChartOnlineStorage">
            <a:avLst/>
          </a:prstGeom>
          <a:solidFill>
            <a:srgbClr val="00B0F0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3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36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8" descr="test100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857250"/>
            <a:ext cx="8739188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계획표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071563"/>
            <a:ext cx="4214813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071563"/>
            <a:ext cx="44862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4714875"/>
            <a:ext cx="3357562" cy="1949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5" y="1004888"/>
            <a:ext cx="8724900" cy="5707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계획표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_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상세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요약연습</a:t>
            </a:r>
          </a:p>
        </p:txBody>
      </p:sp>
      <p:pic>
        <p:nvPicPr>
          <p:cNvPr id="16" name="그림 4" descr="http://www.lampstudy.co.kr/PowerStudy/img/good_study_img_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857500"/>
            <a:ext cx="73787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그림 6" descr="http://www.lampstudy.co.kr/PowerStudy/img/good_study_img_2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2000250"/>
            <a:ext cx="84423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그림 7" descr="http://www.lampstudy.co.kr/PowerStudy/img/good_study_img_2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000250"/>
            <a:ext cx="84423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그림 9" descr="http://www.lampstudy.co.kr/PowerStudy/img/good_study_img_2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2000250"/>
            <a:ext cx="84423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직사각형 25"/>
          <p:cNvSpPr/>
          <p:nvPr/>
        </p:nvSpPr>
        <p:spPr>
          <a:xfrm>
            <a:off x="107950" y="965200"/>
            <a:ext cx="9001125" cy="5632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절대 평가의 긍정적 측면은 창의성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인성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적성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수준별 수업이 가능하다는 것이다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교육과정의 다양화 및 </a:t>
            </a:r>
            <a:r>
              <a:rPr lang="ko-KR" altLang="en-US" sz="2000" dirty="0" err="1">
                <a:latin typeface="HY울릉도B" pitchFamily="18" charset="-127"/>
                <a:ea typeface="HY울릉도B" pitchFamily="18" charset="-127"/>
              </a:rPr>
              <a:t>선택형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 수업을 개설하게 되며 사례 중심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팀 프로젝트 학습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토론 및 실습학습을 시행하며 성취도 중심의 서술형 평가가 적용될 것이다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. 13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학년도까지 질 높은 서술형평가의 비중을 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40%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수준으로 확대 권장하고 있다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수행평가는 글쓰기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실험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토론 등으로 내실화를 기할 것이다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서술형평가와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수행평가 관련전문가를 컨설턴트로 확보하여 질적 향상을 기획하고 있다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반면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부정적 측면으로는 내신 성적 올리기 경쟁이 사교육 의존도를 더욱 심화시킬 수 있으며 현행 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1~9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등급 체제보다 더욱 촘촘한 서열화가 이뤄질 수 있다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고교에서 입시전략을 짜는데 어려움과 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‘</a:t>
            </a:r>
            <a:r>
              <a:rPr lang="ko-KR" altLang="en-US" sz="2000" dirty="0" err="1">
                <a:latin typeface="HY울릉도B" pitchFamily="18" charset="-127"/>
                <a:ea typeface="HY울릉도B" pitchFamily="18" charset="-127"/>
              </a:rPr>
              <a:t>특목고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 광풍’재현 가능성이 있다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또한 내신 변별력 약화 논란이 제기될 가능성이 있으며 대학들이 변별력 약화를 빌미로 논술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·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면접 등을 강화 할 가능성과 대학이 전국 고교의 수준에 관한 자료를 축적하여 </a:t>
            </a:r>
            <a:r>
              <a:rPr lang="ko-KR" altLang="en-US" sz="2000" dirty="0" err="1">
                <a:latin typeface="HY울릉도B" pitchFamily="18" charset="-127"/>
                <a:ea typeface="HY울릉도B" pitchFamily="18" charset="-127"/>
              </a:rPr>
              <a:t>고교별</a:t>
            </a:r>
            <a:r>
              <a:rPr lang="ko-KR" altLang="en-US" sz="2000" dirty="0">
                <a:latin typeface="HY울릉도B" pitchFamily="18" charset="-127"/>
                <a:ea typeface="HY울릉도B" pitchFamily="18" charset="-127"/>
              </a:rPr>
              <a:t> 레벨화 가능성도 내포하고 있다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.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27" name="타원 26"/>
          <p:cNvSpPr>
            <a:spLocks noChangeArrowheads="1"/>
          </p:cNvSpPr>
          <p:nvPr/>
        </p:nvSpPr>
        <p:spPr bwMode="auto">
          <a:xfrm>
            <a:off x="1476375" y="1052513"/>
            <a:ext cx="1643063" cy="43180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kumimoji="0" lang="ko-KR" altLang="en-US"/>
          </a:p>
        </p:txBody>
      </p:sp>
      <p:cxnSp>
        <p:nvCxnSpPr>
          <p:cNvPr id="28" name="직선 연결선 27"/>
          <p:cNvCxnSpPr>
            <a:cxnSpLocks noChangeShapeType="1"/>
          </p:cNvCxnSpPr>
          <p:nvPr/>
        </p:nvCxnSpPr>
        <p:spPr bwMode="auto">
          <a:xfrm>
            <a:off x="2195513" y="1844675"/>
            <a:ext cx="792162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9" name="직선 연결선 28"/>
          <p:cNvCxnSpPr>
            <a:cxnSpLocks noChangeShapeType="1"/>
          </p:cNvCxnSpPr>
          <p:nvPr/>
        </p:nvCxnSpPr>
        <p:spPr bwMode="auto">
          <a:xfrm>
            <a:off x="3419475" y="1844675"/>
            <a:ext cx="792163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0" name="직선 연결선 29"/>
          <p:cNvCxnSpPr>
            <a:cxnSpLocks noChangeShapeType="1"/>
          </p:cNvCxnSpPr>
          <p:nvPr/>
        </p:nvCxnSpPr>
        <p:spPr bwMode="auto">
          <a:xfrm>
            <a:off x="8101013" y="1844675"/>
            <a:ext cx="792162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1" name="직선 연결선 30"/>
          <p:cNvCxnSpPr>
            <a:cxnSpLocks noChangeShapeType="1"/>
          </p:cNvCxnSpPr>
          <p:nvPr/>
        </p:nvCxnSpPr>
        <p:spPr bwMode="auto">
          <a:xfrm>
            <a:off x="179388" y="2349500"/>
            <a:ext cx="1079500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2" name="직선 연결선 31"/>
          <p:cNvCxnSpPr>
            <a:cxnSpLocks noChangeShapeType="1"/>
          </p:cNvCxnSpPr>
          <p:nvPr/>
        </p:nvCxnSpPr>
        <p:spPr bwMode="auto">
          <a:xfrm>
            <a:off x="1403350" y="2349500"/>
            <a:ext cx="576263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3" name="직선 연결선 32"/>
          <p:cNvCxnSpPr>
            <a:cxnSpLocks noChangeShapeType="1"/>
          </p:cNvCxnSpPr>
          <p:nvPr/>
        </p:nvCxnSpPr>
        <p:spPr bwMode="auto">
          <a:xfrm>
            <a:off x="6516688" y="2349500"/>
            <a:ext cx="1368425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4" name="직선 연결선 33"/>
          <p:cNvCxnSpPr>
            <a:cxnSpLocks noChangeShapeType="1"/>
          </p:cNvCxnSpPr>
          <p:nvPr/>
        </p:nvCxnSpPr>
        <p:spPr bwMode="auto">
          <a:xfrm>
            <a:off x="3059113" y="3284538"/>
            <a:ext cx="792162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5" name="직선 연결선 34"/>
          <p:cNvCxnSpPr>
            <a:cxnSpLocks noChangeShapeType="1"/>
          </p:cNvCxnSpPr>
          <p:nvPr/>
        </p:nvCxnSpPr>
        <p:spPr bwMode="auto">
          <a:xfrm>
            <a:off x="3995738" y="3284538"/>
            <a:ext cx="576262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6" name="직선 연결선 35"/>
          <p:cNvCxnSpPr>
            <a:cxnSpLocks noChangeShapeType="1"/>
          </p:cNvCxnSpPr>
          <p:nvPr/>
        </p:nvCxnSpPr>
        <p:spPr bwMode="auto">
          <a:xfrm>
            <a:off x="4716463" y="3284538"/>
            <a:ext cx="503237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7" name="직선 연결선 36"/>
          <p:cNvCxnSpPr>
            <a:cxnSpLocks noChangeShapeType="1"/>
          </p:cNvCxnSpPr>
          <p:nvPr/>
        </p:nvCxnSpPr>
        <p:spPr bwMode="auto">
          <a:xfrm>
            <a:off x="4211638" y="3716338"/>
            <a:ext cx="1081087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38" name="타원 37"/>
          <p:cNvSpPr>
            <a:spLocks noChangeArrowheads="1"/>
          </p:cNvSpPr>
          <p:nvPr/>
        </p:nvSpPr>
        <p:spPr bwMode="auto">
          <a:xfrm>
            <a:off x="1692275" y="3789363"/>
            <a:ext cx="1643063" cy="43180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kumimoji="0" lang="ko-KR" altLang="en-US"/>
          </a:p>
        </p:txBody>
      </p:sp>
      <p:cxnSp>
        <p:nvCxnSpPr>
          <p:cNvPr id="39" name="직선 연결선 38"/>
          <p:cNvCxnSpPr>
            <a:cxnSpLocks noChangeShapeType="1"/>
          </p:cNvCxnSpPr>
          <p:nvPr/>
        </p:nvCxnSpPr>
        <p:spPr bwMode="auto">
          <a:xfrm>
            <a:off x="3995738" y="4149725"/>
            <a:ext cx="2520950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40" name="직선 연결선 39"/>
          <p:cNvCxnSpPr>
            <a:cxnSpLocks noChangeShapeType="1"/>
          </p:cNvCxnSpPr>
          <p:nvPr/>
        </p:nvCxnSpPr>
        <p:spPr bwMode="auto">
          <a:xfrm>
            <a:off x="6875463" y="4149725"/>
            <a:ext cx="1584325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41" name="직선 연결선 40"/>
          <p:cNvCxnSpPr>
            <a:cxnSpLocks noChangeShapeType="1"/>
          </p:cNvCxnSpPr>
          <p:nvPr/>
        </p:nvCxnSpPr>
        <p:spPr bwMode="auto">
          <a:xfrm>
            <a:off x="2627313" y="5084763"/>
            <a:ext cx="1081087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42" name="직선 연결선 41"/>
          <p:cNvCxnSpPr>
            <a:cxnSpLocks noChangeShapeType="1"/>
          </p:cNvCxnSpPr>
          <p:nvPr/>
        </p:nvCxnSpPr>
        <p:spPr bwMode="auto">
          <a:xfrm>
            <a:off x="6156325" y="5084763"/>
            <a:ext cx="1368425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43" name="직선 연결선 42"/>
          <p:cNvCxnSpPr>
            <a:cxnSpLocks noChangeShapeType="1"/>
          </p:cNvCxnSpPr>
          <p:nvPr/>
        </p:nvCxnSpPr>
        <p:spPr bwMode="auto">
          <a:xfrm>
            <a:off x="2771775" y="6021388"/>
            <a:ext cx="3600450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44" name="직선 연결선 43"/>
          <p:cNvCxnSpPr>
            <a:cxnSpLocks noChangeShapeType="1"/>
          </p:cNvCxnSpPr>
          <p:nvPr/>
        </p:nvCxnSpPr>
        <p:spPr bwMode="auto">
          <a:xfrm>
            <a:off x="3563938" y="6453188"/>
            <a:ext cx="2376487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수시 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VS 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정시</a:t>
            </a:r>
          </a:p>
        </p:txBody>
      </p:sp>
      <p:graphicFrame>
        <p:nvGraphicFramePr>
          <p:cNvPr id="26627" name="차트 23"/>
          <p:cNvGraphicFramePr>
            <a:graphicFrameLocks/>
          </p:cNvGraphicFramePr>
          <p:nvPr/>
        </p:nvGraphicFramePr>
        <p:xfrm>
          <a:off x="488950" y="1217613"/>
          <a:ext cx="8382000" cy="5230812"/>
        </p:xfrm>
        <a:graphic>
          <a:graphicData uri="http://schemas.openxmlformats.org/presentationml/2006/ole">
            <p:oleObj spid="_x0000_s26627" r:id="rId3" imgW="8382727" imgH="5230821" progId="Excel.Sheet.8">
              <p:embed/>
            </p:oleObj>
          </a:graphicData>
        </a:graphic>
      </p:graphicFrame>
      <p:sp>
        <p:nvSpPr>
          <p:cNvPr id="29" name="액자 28"/>
          <p:cNvSpPr/>
          <p:nvPr/>
        </p:nvSpPr>
        <p:spPr bwMode="auto">
          <a:xfrm>
            <a:off x="3384550" y="2349500"/>
            <a:ext cx="611188" cy="3455988"/>
          </a:xfrm>
          <a:prstGeom prst="frame">
            <a:avLst>
              <a:gd name="adj1" fmla="val 7753"/>
            </a:avLst>
          </a:prstGeom>
          <a:solidFill>
            <a:srgbClr val="C00000"/>
          </a:solidFill>
          <a:ln>
            <a:solidFill>
              <a:srgbClr val="A2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atinLnBrk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30" name="액자 29"/>
          <p:cNvSpPr/>
          <p:nvPr/>
        </p:nvSpPr>
        <p:spPr bwMode="auto">
          <a:xfrm>
            <a:off x="5003800" y="2205038"/>
            <a:ext cx="612775" cy="3600450"/>
          </a:xfrm>
          <a:prstGeom prst="frame">
            <a:avLst>
              <a:gd name="adj1" fmla="val 7753"/>
            </a:avLst>
          </a:prstGeom>
          <a:solidFill>
            <a:srgbClr val="C00000"/>
          </a:solidFill>
          <a:ln>
            <a:solidFill>
              <a:srgbClr val="A2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atinLnBrk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31" name="액자 30"/>
          <p:cNvSpPr/>
          <p:nvPr/>
        </p:nvSpPr>
        <p:spPr bwMode="auto">
          <a:xfrm>
            <a:off x="6624638" y="2097088"/>
            <a:ext cx="611187" cy="3708400"/>
          </a:xfrm>
          <a:prstGeom prst="frame">
            <a:avLst>
              <a:gd name="adj1" fmla="val 7753"/>
            </a:avLst>
          </a:prstGeom>
          <a:solidFill>
            <a:srgbClr val="C00000"/>
          </a:solidFill>
          <a:ln>
            <a:solidFill>
              <a:srgbClr val="A2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atinLnBrk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3"/>
          <p:cNvSpPr>
            <a:spLocks noChangeArrowheads="1"/>
          </p:cNvSpPr>
          <p:nvPr/>
        </p:nvSpPr>
        <p:spPr bwMode="gray">
          <a:xfrm>
            <a:off x="463550" y="3429000"/>
            <a:ext cx="2295525" cy="2590800"/>
          </a:xfrm>
          <a:prstGeom prst="roundRect">
            <a:avLst>
              <a:gd name="adj" fmla="val 4690"/>
            </a:avLst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round/>
            <a:headEnd/>
            <a:tailEnd/>
          </a:ln>
          <a:effectLst>
            <a:outerShdw dir="5400000" sx="117000" sy="117000" rotWithShape="0">
              <a:prstClr val="black">
                <a:alpha val="15000"/>
              </a:prstClr>
            </a:outerShdw>
          </a:effectLst>
        </p:spPr>
        <p:txBody>
          <a:bodyPr wrap="none" anchor="ctr"/>
          <a:lstStyle/>
          <a:p>
            <a:pPr marL="342900" indent="-3429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sym typeface="Wingdings"/>
              </a:rPr>
              <a:t>배치표 활용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  <a:sym typeface="Wingdings"/>
            </a:endParaRPr>
          </a:p>
          <a:p>
            <a:pPr marL="342900" indent="-3429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sym typeface="Wingdings"/>
              </a:rPr>
              <a:t>각종입시용어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  <a:sym typeface="Wingdings"/>
            </a:endParaRPr>
          </a:p>
          <a:p>
            <a:pPr marL="342900" indent="-3429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sym typeface="Wingdings"/>
              </a:rPr>
              <a:t>내신 </a:t>
            </a:r>
            <a:r>
              <a: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sym typeface="Wingdings"/>
              </a:rPr>
              <a:t>/ </a:t>
            </a: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sym typeface="Wingdings"/>
              </a:rPr>
              <a:t>수능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  <a:sym typeface="Wingdings"/>
            </a:endParaRPr>
          </a:p>
          <a:p>
            <a:pPr marL="342900" indent="-342900" latinLnBrk="0">
              <a:lnSpc>
                <a:spcPct val="150000"/>
              </a:lnSpc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sym typeface="Wingdings"/>
              </a:rPr>
              <a:t>성적 확인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  <a:sym typeface="Wingdings"/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gray">
          <a:xfrm>
            <a:off x="395288" y="2205038"/>
            <a:ext cx="2438400" cy="647700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round/>
            <a:headEnd/>
            <a:tailEnd/>
          </a:ln>
          <a:effectLst>
            <a:outerShdw dir="5400000" sx="117000" sy="117000" rotWithShape="0">
              <a:prstClr val="black">
                <a:alpha val="15000"/>
              </a:prstClr>
            </a:outerShdw>
          </a:effectLst>
        </p:spPr>
        <p:txBody>
          <a:bodyPr wrap="none" anchor="ctr"/>
          <a:lstStyle/>
          <a:p>
            <a:pPr algn="ctr" latinLnBrk="0"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자신의 위치파악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gray">
          <a:xfrm>
            <a:off x="3429000" y="3430588"/>
            <a:ext cx="2295525" cy="2590800"/>
          </a:xfrm>
          <a:prstGeom prst="roundRect">
            <a:avLst>
              <a:gd name="adj" fmla="val 4690"/>
            </a:avLst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round/>
            <a:headEnd/>
            <a:tailEnd/>
          </a:ln>
          <a:effectLst>
            <a:outerShdw dir="360000" sx="117000" sy="117000" rotWithShape="0">
              <a:prstClr val="black">
                <a:alpha val="15000"/>
              </a:prstClr>
            </a:outerShdw>
          </a:effectLst>
        </p:spPr>
        <p:txBody>
          <a:bodyPr wrap="none" anchor="ctr"/>
          <a:lstStyle/>
          <a:p>
            <a:pPr marL="342900" indent="-3429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3</a:t>
            </a: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그룹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342900" indent="-3429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대학</a:t>
            </a:r>
            <a:r>
              <a: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+</a:t>
            </a: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학과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342900" indent="-3429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나에게 맞는 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342900" indent="-342900" latinLnBrk="0">
              <a:lnSpc>
                <a:spcPct val="150000"/>
              </a:lnSpc>
              <a:defRPr/>
            </a:pPr>
            <a:r>
              <a: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   </a:t>
            </a: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전형 정하기</a:t>
            </a:r>
          </a:p>
        </p:txBody>
      </p:sp>
      <p:sp>
        <p:nvSpPr>
          <p:cNvPr id="22" name="AutoShape 6"/>
          <p:cNvSpPr>
            <a:spLocks noChangeArrowheads="1"/>
          </p:cNvSpPr>
          <p:nvPr/>
        </p:nvSpPr>
        <p:spPr bwMode="gray">
          <a:xfrm>
            <a:off x="6380163" y="3430588"/>
            <a:ext cx="2295525" cy="2590800"/>
          </a:xfrm>
          <a:prstGeom prst="roundRect">
            <a:avLst>
              <a:gd name="adj" fmla="val 4690"/>
            </a:avLst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round/>
            <a:headEnd/>
            <a:tailEnd/>
          </a:ln>
          <a:effectLst>
            <a:outerShdw sx="118000" sy="118000" rotWithShape="0">
              <a:prstClr val="black">
                <a:alpha val="15000"/>
              </a:prstClr>
            </a:outerShdw>
          </a:effectLst>
        </p:spPr>
        <p:txBody>
          <a:bodyPr wrap="none" anchor="ctr"/>
          <a:lstStyle/>
          <a:p>
            <a:pPr marL="342900" indent="-3429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학습 전략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342900" indent="-342900" latinLnBrk="0">
              <a:lnSpc>
                <a:spcPct val="150000"/>
              </a:lnSpc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내신</a:t>
            </a:r>
            <a:r>
              <a: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/</a:t>
            </a: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수능</a:t>
            </a:r>
            <a:r>
              <a: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/</a:t>
            </a: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논술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342900" indent="-342900" latinLnBrk="0">
              <a:lnSpc>
                <a:spcPct val="150000"/>
              </a:lnSpc>
              <a:buFontTx/>
              <a:buAutoNum type="arabicPeriod" startAt="2"/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학생부 전략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342900" indent="-342900" latinLnBrk="0">
              <a:lnSpc>
                <a:spcPct val="150000"/>
              </a:lnSpc>
              <a:buFontTx/>
              <a:buAutoNum type="arabicPeriod" startAt="2"/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계획표 전략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23" name="Freeform 7"/>
          <p:cNvSpPr>
            <a:spLocks/>
          </p:cNvSpPr>
          <p:nvPr/>
        </p:nvSpPr>
        <p:spPr bwMode="gray">
          <a:xfrm rot="1332565">
            <a:off x="2287588" y="1071563"/>
            <a:ext cx="1466850" cy="1157287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ysClr val="windowText" lastClr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Freeform 8"/>
          <p:cNvSpPr>
            <a:spLocks/>
          </p:cNvSpPr>
          <p:nvPr/>
        </p:nvSpPr>
        <p:spPr bwMode="gray">
          <a:xfrm rot="1754271">
            <a:off x="5264150" y="1049338"/>
            <a:ext cx="1466850" cy="1155700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ysClr val="windowText" lastClr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AutoShape 13"/>
          <p:cNvSpPr>
            <a:spLocks noChangeArrowheads="1"/>
          </p:cNvSpPr>
          <p:nvPr/>
        </p:nvSpPr>
        <p:spPr bwMode="gray">
          <a:xfrm>
            <a:off x="3357563" y="2205038"/>
            <a:ext cx="2438400" cy="647700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round/>
            <a:headEnd/>
            <a:tailEnd/>
          </a:ln>
          <a:effectLst>
            <a:outerShdw dir="360000" sx="115000" sy="115000" rotWithShape="0">
              <a:prstClr val="black">
                <a:alpha val="15000"/>
              </a:prstClr>
            </a:outerShdw>
          </a:effectLst>
        </p:spPr>
        <p:txBody>
          <a:bodyPr wrap="none" anchor="ctr"/>
          <a:lstStyle/>
          <a:p>
            <a:pPr algn="ctr" latinLnBrk="0"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목표 설정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gray">
          <a:xfrm>
            <a:off x="6310313" y="2205038"/>
            <a:ext cx="2438400" cy="647700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round/>
            <a:headEnd/>
            <a:tailEnd/>
          </a:ln>
          <a:effectLst>
            <a:outerShdw sx="118000" sy="118000" rotWithShape="0">
              <a:prstClr val="black">
                <a:alpha val="15000"/>
              </a:prstClr>
            </a:outerShdw>
          </a:effectLst>
        </p:spPr>
        <p:txBody>
          <a:bodyPr wrap="none" anchor="ctr"/>
          <a:lstStyle/>
          <a:p>
            <a:pPr algn="ctr" latinLnBrk="0">
              <a:defRPr/>
            </a:pPr>
            <a:r>
              <a:rPr kumimoji="0" lang="ko-KR" alt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전략</a:t>
            </a:r>
            <a:endParaRPr kumimoji="0" lang="en-US" altLang="ko-KR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대입전략세우기</a:t>
            </a:r>
          </a:p>
        </p:txBody>
      </p:sp>
      <p:sp>
        <p:nvSpPr>
          <p:cNvPr id="12" name="AutoShape 32"/>
          <p:cNvSpPr>
            <a:spLocks noChangeArrowheads="1"/>
          </p:cNvSpPr>
          <p:nvPr/>
        </p:nvSpPr>
        <p:spPr bwMode="auto">
          <a:xfrm rot="5400000">
            <a:off x="1007269" y="4401344"/>
            <a:ext cx="1152525" cy="2087563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AutoShape 32"/>
          <p:cNvSpPr>
            <a:spLocks noChangeArrowheads="1"/>
          </p:cNvSpPr>
          <p:nvPr/>
        </p:nvSpPr>
        <p:spPr bwMode="auto">
          <a:xfrm rot="5400000">
            <a:off x="4032250" y="4329113"/>
            <a:ext cx="1079500" cy="2159000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AutoShape 32"/>
          <p:cNvSpPr>
            <a:spLocks noChangeArrowheads="1"/>
          </p:cNvSpPr>
          <p:nvPr/>
        </p:nvSpPr>
        <p:spPr bwMode="auto">
          <a:xfrm rot="5400000">
            <a:off x="7308057" y="3428206"/>
            <a:ext cx="431800" cy="2160587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 animBg="1"/>
      <p:bldP spid="20" grpId="0" animBg="1"/>
      <p:bldP spid="21" grpId="0" build="p" animBg="1"/>
      <p:bldP spid="22" grpId="0" build="p" animBg="1"/>
      <p:bldP spid="29" grpId="0" animBg="1"/>
      <p:bldP spid="31" grpId="0" animBg="1"/>
      <p:bldP spid="12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정시합불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 사례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3700" y="1284288"/>
            <a:ext cx="3817938" cy="6159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400" kern="0" dirty="0">
                <a:solidFill>
                  <a:schemeClr val="accent1">
                    <a:lumMod val="50000"/>
                  </a:schemeClr>
                </a:solidFill>
                <a:latin typeface="HY울릉도M" pitchFamily="18" charset="-127"/>
                <a:ea typeface="HY울릉도M" pitchFamily="18" charset="-127"/>
              </a:rPr>
              <a:t>연세대 신소재공학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1500" y="2070100"/>
          <a:ext cx="7961312" cy="186213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08278"/>
                <a:gridCol w="1008159"/>
                <a:gridCol w="1152182"/>
                <a:gridCol w="1080171"/>
                <a:gridCol w="1037862"/>
                <a:gridCol w="1137330"/>
                <a:gridCol w="1137330"/>
              </a:tblGrid>
              <a:tr h="574043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rgbClr val="FFFF0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합격</a:t>
                      </a:r>
                      <a:endParaRPr lang="ko-KR" altLang="en-US" sz="2000" b="0" dirty="0">
                        <a:solidFill>
                          <a:srgbClr val="FFFF0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언어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수리</a:t>
                      </a:r>
                      <a:r>
                        <a:rPr lang="en-US" altLang="ko-KR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(</a:t>
                      </a: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가</a:t>
                      </a:r>
                      <a:r>
                        <a:rPr lang="en-US" altLang="ko-KR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외국어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탐구</a:t>
                      </a:r>
                      <a:r>
                        <a:rPr lang="en-US" altLang="ko-KR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[2]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표준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백분위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64404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표준점수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121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solidFill>
                            <a:srgbClr val="3E68D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142</a:t>
                      </a:r>
                      <a:endParaRPr lang="ko-KR" altLang="en-US" sz="2000" b="0" dirty="0">
                        <a:solidFill>
                          <a:srgbClr val="3E68D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125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solidFill>
                            <a:srgbClr val="0070C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138</a:t>
                      </a:r>
                      <a:endParaRPr lang="ko-KR" altLang="en-US" sz="2000" b="0" dirty="0">
                        <a:solidFill>
                          <a:srgbClr val="0070C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526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370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noFill/>
                  </a:tcPr>
                </a:tc>
              </a:tr>
              <a:tr h="64404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백분위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85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99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89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97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571500" y="4148138"/>
          <a:ext cx="7961312" cy="186213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08278"/>
                <a:gridCol w="1008159"/>
                <a:gridCol w="1152182"/>
                <a:gridCol w="1080171"/>
                <a:gridCol w="1037862"/>
                <a:gridCol w="1137330"/>
                <a:gridCol w="1137330"/>
              </a:tblGrid>
              <a:tr h="574042"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0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FF0000"/>
                          </a:solidFill>
                          <a:latin typeface="HY울릉도M" pitchFamily="18" charset="-127"/>
                          <a:ea typeface="HY울릉도M" pitchFamily="18" charset="-127"/>
                          <a:cs typeface="+mn-cs"/>
                        </a:rPr>
                        <a:t>불합격</a:t>
                      </a:r>
                      <a:endParaRPr lang="ko-KR" altLang="en-US" sz="2000" b="0" kern="1200" dirty="0">
                        <a:solidFill>
                          <a:srgbClr val="FF0000"/>
                        </a:solidFill>
                        <a:latin typeface="HY울릉도M" pitchFamily="18" charset="-127"/>
                        <a:ea typeface="HY울릉도M" pitchFamily="18" charset="-127"/>
                        <a:cs typeface="+mn-cs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  <a:cs typeface="+mn-cs"/>
                        </a:rPr>
                        <a:t>언어</a:t>
                      </a:r>
                      <a:endParaRPr lang="ko-KR" altLang="en-US" sz="2000" b="0" kern="120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  <a:cs typeface="+mn-cs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수리</a:t>
                      </a:r>
                      <a:r>
                        <a:rPr lang="en-US" altLang="ko-KR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(</a:t>
                      </a: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가</a:t>
                      </a:r>
                      <a:r>
                        <a:rPr lang="en-US" altLang="ko-KR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외국어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탐구</a:t>
                      </a:r>
                      <a:r>
                        <a:rPr lang="en-US" altLang="ko-KR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[2]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표준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000" b="0" dirty="0" smtClean="0">
                          <a:solidFill>
                            <a:schemeClr val="bg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백분위</a:t>
                      </a:r>
                      <a:endParaRPr lang="ko-KR" altLang="en-US" sz="2000" b="0" dirty="0">
                        <a:solidFill>
                          <a:schemeClr val="bg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644047"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0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chemeClr val="tx1"/>
                          </a:solidFill>
                          <a:latin typeface="HY울릉도M" pitchFamily="18" charset="-127"/>
                          <a:ea typeface="HY울릉도M" pitchFamily="18" charset="-127"/>
                          <a:cs typeface="+mn-cs"/>
                        </a:rPr>
                        <a:t>표준점수</a:t>
                      </a:r>
                      <a:endParaRPr lang="ko-KR" altLang="en-US" sz="2000" b="0" kern="1200" dirty="0">
                        <a:solidFill>
                          <a:schemeClr val="tx1"/>
                        </a:solidFill>
                        <a:latin typeface="HY울릉도M" pitchFamily="18" charset="-127"/>
                        <a:ea typeface="HY울릉도M" pitchFamily="18" charset="-127"/>
                        <a:cs typeface="+mn-cs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121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136</a:t>
                      </a:r>
                      <a:endParaRPr lang="ko-KR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131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137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525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376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>
                    <a:noFill/>
                  </a:tcPr>
                </a:tc>
              </a:tr>
              <a:tr h="644047"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0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chemeClr val="tx1"/>
                          </a:solidFill>
                          <a:latin typeface="HY울릉도M" pitchFamily="18" charset="-127"/>
                          <a:ea typeface="HY울릉도M" pitchFamily="18" charset="-127"/>
                          <a:cs typeface="+mn-cs"/>
                        </a:rPr>
                        <a:t>백분위</a:t>
                      </a:r>
                      <a:endParaRPr lang="ko-KR" altLang="en-US" sz="2000" b="0" kern="1200" dirty="0">
                        <a:solidFill>
                          <a:schemeClr val="tx1"/>
                        </a:solidFill>
                        <a:latin typeface="HY울릉도M" pitchFamily="18" charset="-127"/>
                        <a:ea typeface="HY울릉도M" pitchFamily="18" charset="-127"/>
                        <a:cs typeface="+mn-cs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85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98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95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0" dirty="0" smtClean="0">
                          <a:latin typeface="HY울릉도M" pitchFamily="18" charset="-127"/>
                          <a:ea typeface="HY울릉도M" pitchFamily="18" charset="-127"/>
                        </a:rPr>
                        <a:t>98</a:t>
                      </a:r>
                      <a:endParaRPr lang="ko-KR" altLang="en-US" sz="2000" b="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91444" marR="91444" marT="45711" marB="45711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211638" y="1268413"/>
            <a:ext cx="4787900" cy="576262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b"/>
          <a:lstStyle/>
          <a:p>
            <a:pPr algn="ctr" latinLnBrk="0">
              <a:lnSpc>
                <a:spcPct val="200000"/>
              </a:lnSpc>
              <a:defRPr/>
            </a:pP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언어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(20) / 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수리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(30) / 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외국어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(20) / 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탐구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(30)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16013" y="1268413"/>
            <a:ext cx="6696075" cy="51133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457200" indent="-4572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지원대학의 반영비율 확인</a:t>
            </a:r>
            <a:endParaRPr kumimoji="0" lang="en-US" altLang="ko-K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자신의 강점과목과 대비</a:t>
            </a:r>
            <a:endParaRPr kumimoji="0" lang="en-US" altLang="ko-K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latinLnBrk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선택과 집중</a:t>
            </a:r>
            <a:endParaRPr kumimoji="0" lang="en-US" altLang="ko-K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latinLnBrk="0">
              <a:lnSpc>
                <a:spcPct val="150000"/>
              </a:lnSpc>
              <a:defRPr/>
            </a:pP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algn="ctr" latinLnBrk="0">
              <a:lnSpc>
                <a:spcPct val="150000"/>
              </a:lnSpc>
              <a:defRPr/>
            </a:pPr>
            <a:r>
              <a:rPr kumimoji="0" lang="ko-KR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전략적인 학습을 하라</a:t>
            </a:r>
            <a:endParaRPr kumimoji="0" lang="en-US" altLang="ko-K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latinLnBrk="0">
              <a:lnSpc>
                <a:spcPct val="150000"/>
              </a:lnSpc>
              <a:defRPr/>
            </a:pP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AutoShape 32"/>
          <p:cNvSpPr>
            <a:spLocks noChangeArrowheads="1"/>
          </p:cNvSpPr>
          <p:nvPr/>
        </p:nvSpPr>
        <p:spPr bwMode="auto">
          <a:xfrm rot="5400000">
            <a:off x="3290094" y="3209131"/>
            <a:ext cx="644525" cy="3509963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98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42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660"/>
                            </p:stCondLst>
                            <p:childTnLst>
                              <p:par>
                                <p:cTn id="4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6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내신 절대평가</a:t>
            </a:r>
          </a:p>
        </p:txBody>
      </p:sp>
      <p:grpSp>
        <p:nvGrpSpPr>
          <p:cNvPr id="2" name="그룹 21"/>
          <p:cNvGrpSpPr>
            <a:grpSpLocks/>
          </p:cNvGrpSpPr>
          <p:nvPr/>
        </p:nvGrpSpPr>
        <p:grpSpPr bwMode="auto">
          <a:xfrm>
            <a:off x="285750" y="4613275"/>
            <a:ext cx="4765675" cy="1362075"/>
            <a:chOff x="285720" y="5231944"/>
            <a:chExt cx="4765090" cy="1363371"/>
          </a:xfrm>
        </p:grpSpPr>
        <p:sp>
          <p:nvSpPr>
            <p:cNvPr id="4" name="Rectangle 55"/>
            <p:cNvSpPr>
              <a:spLocks noChangeArrowheads="1"/>
            </p:cNvSpPr>
            <p:nvPr/>
          </p:nvSpPr>
          <p:spPr bwMode="auto">
            <a:xfrm>
              <a:off x="285720" y="5231944"/>
              <a:ext cx="950796" cy="1363371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kumimoji="0" lang="ko-KR" altLang="en-US" sz="1600" dirty="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rPr>
                <a:t>문제점</a:t>
              </a:r>
            </a:p>
          </p:txBody>
        </p:sp>
        <p:sp>
          <p:nvSpPr>
            <p:cNvPr id="29717" name="Text Box 5"/>
            <p:cNvSpPr txBox="1">
              <a:spLocks noChangeArrowheads="1"/>
            </p:cNvSpPr>
            <p:nvPr/>
          </p:nvSpPr>
          <p:spPr bwMode="auto">
            <a:xfrm>
              <a:off x="1372495" y="5295727"/>
              <a:ext cx="3678315" cy="1078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spcBef>
                  <a:spcPct val="50000"/>
                </a:spcBef>
                <a:buFontTx/>
                <a:buChar char="•"/>
              </a:pP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 중고교 레벨화</a:t>
              </a:r>
              <a:endParaRPr kumimoji="0" lang="en-US" altLang="ko-KR" sz="1600">
                <a:latin typeface="HY울릉도M" pitchFamily="18" charset="-127"/>
                <a:ea typeface="HY울릉도M" pitchFamily="18" charset="-127"/>
              </a:endParaRPr>
            </a:p>
            <a:p>
              <a:pPr eaLnBrk="0" latinLnBrk="0" hangingPunct="0">
                <a:spcBef>
                  <a:spcPct val="50000"/>
                </a:spcBef>
                <a:buFontTx/>
                <a:buChar char="•"/>
              </a:pP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내신 경쟁 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+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학교 간 경쟁</a:t>
              </a:r>
              <a:endParaRPr kumimoji="0" lang="en-US" altLang="ko-KR" sz="1600">
                <a:latin typeface="HY울릉도M" pitchFamily="18" charset="-127"/>
                <a:ea typeface="HY울릉도M" pitchFamily="18" charset="-127"/>
              </a:endParaRPr>
            </a:p>
            <a:p>
              <a:pPr eaLnBrk="0" latinLnBrk="0" hangingPunct="0">
                <a:spcBef>
                  <a:spcPct val="50000"/>
                </a:spcBef>
                <a:buFontTx/>
                <a:buChar char="•"/>
              </a:pP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내신 부풀리기 및 교육프로그램</a:t>
              </a:r>
            </a:p>
          </p:txBody>
        </p:sp>
      </p:grpSp>
      <p:sp>
        <p:nvSpPr>
          <p:cNvPr id="6" name="Rectangle 60"/>
          <p:cNvSpPr>
            <a:spLocks noChangeArrowheads="1"/>
          </p:cNvSpPr>
          <p:nvPr/>
        </p:nvSpPr>
        <p:spPr bwMode="auto">
          <a:xfrm>
            <a:off x="5384800" y="1582738"/>
            <a:ext cx="3511550" cy="4381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algn="ctr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457200" indent="-457200" eaLnBrk="0" latinLnBrk="0" hangingPunct="0">
              <a:lnSpc>
                <a:spcPct val="150000"/>
              </a:lnSpc>
              <a:buFontTx/>
              <a:buChar char="•"/>
              <a:defRPr/>
            </a:pPr>
            <a:r>
              <a:rPr kumimoji="0" lang="ko-KR" alt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교과교실제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Char char="•"/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특별수업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Char char="•"/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특성화 </a:t>
            </a:r>
            <a:r>
              <a:rPr kumimoji="0" lang="ko-KR" alt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콘텐츠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Char char="•"/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최상위 수업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Char char="•"/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최하위 수업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Char char="•"/>
              <a:defRPr/>
            </a:pPr>
            <a:r>
              <a:rPr kumimoji="0" lang="ko-KR" alt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무학년제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수업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Char char="•"/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다양한 프로그램</a:t>
            </a:r>
          </a:p>
        </p:txBody>
      </p:sp>
      <p:sp>
        <p:nvSpPr>
          <p:cNvPr id="7" name="AutoShape 61"/>
          <p:cNvSpPr>
            <a:spLocks noChangeArrowheads="1"/>
          </p:cNvSpPr>
          <p:nvPr/>
        </p:nvSpPr>
        <p:spPr bwMode="auto">
          <a:xfrm rot="5400000">
            <a:off x="4096544" y="3486944"/>
            <a:ext cx="1887537" cy="333375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31750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kumimoji="0" lang="ko-KR" altLang="en-US" sz="2000">
              <a:latin typeface="HY울릉도M" pitchFamily="18" charset="-127"/>
              <a:ea typeface="HY울릉도M" pitchFamily="18" charset="-127"/>
            </a:endParaRPr>
          </a:p>
        </p:txBody>
      </p:sp>
      <p:grpSp>
        <p:nvGrpSpPr>
          <p:cNvPr id="3" name="그룹 19"/>
          <p:cNvGrpSpPr>
            <a:grpSpLocks/>
          </p:cNvGrpSpPr>
          <p:nvPr/>
        </p:nvGrpSpPr>
        <p:grpSpPr bwMode="auto">
          <a:xfrm>
            <a:off x="285750" y="1484313"/>
            <a:ext cx="4765675" cy="1544637"/>
            <a:chOff x="285720" y="2103742"/>
            <a:chExt cx="4765090" cy="1545315"/>
          </a:xfrm>
        </p:grpSpPr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285720" y="2103742"/>
              <a:ext cx="950796" cy="1480199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kumimoji="0" lang="ko-KR" altLang="en-US" sz="1600" dirty="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rPr>
                <a:t>내신단계</a:t>
              </a:r>
            </a:p>
          </p:txBody>
        </p:sp>
        <p:sp>
          <p:nvSpPr>
            <p:cNvPr id="29714" name="Text Box 5"/>
            <p:cNvSpPr txBox="1">
              <a:spLocks noChangeArrowheads="1"/>
            </p:cNvSpPr>
            <p:nvPr/>
          </p:nvSpPr>
          <p:spPr bwMode="auto">
            <a:xfrm>
              <a:off x="1372495" y="2202099"/>
              <a:ext cx="3678315" cy="1446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spcBef>
                  <a:spcPct val="50000"/>
                </a:spcBef>
                <a:buFontTx/>
                <a:buChar char="•"/>
              </a:pP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 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A&gt;B&gt;C&gt;D&gt;E&gt;F (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대학식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)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평가</a:t>
              </a:r>
              <a:endParaRPr kumimoji="0" lang="en-US" altLang="ko-KR" sz="1600">
                <a:latin typeface="HY울릉도M" pitchFamily="18" charset="-127"/>
                <a:ea typeface="HY울릉도M" pitchFamily="18" charset="-127"/>
              </a:endParaRPr>
            </a:p>
            <a:p>
              <a:pPr eaLnBrk="0" latinLnBrk="0" hangingPunct="0">
                <a:spcBef>
                  <a:spcPct val="50000"/>
                </a:spcBef>
                <a:buFontTx/>
                <a:buChar char="•"/>
              </a:pP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 A~F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학생 수 제한 없음</a:t>
              </a:r>
            </a:p>
            <a:p>
              <a:pPr eaLnBrk="0" latinLnBrk="0" hangingPunct="0">
                <a:spcBef>
                  <a:spcPct val="50000"/>
                </a:spcBef>
                <a:buFontTx/>
                <a:buChar char="•"/>
              </a:pP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 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F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시 재수강 및 계절학기</a:t>
              </a:r>
              <a:endParaRPr kumimoji="0" lang="en-US" altLang="ko-KR" sz="1600">
                <a:latin typeface="HY울릉도M" pitchFamily="18" charset="-127"/>
                <a:ea typeface="HY울릉도M" pitchFamily="18" charset="-127"/>
              </a:endParaRPr>
            </a:p>
            <a:p>
              <a:pPr eaLnBrk="0" latinLnBrk="0" hangingPunct="0">
                <a:spcBef>
                  <a:spcPct val="50000"/>
                </a:spcBef>
                <a:buFontTx/>
                <a:buChar char="•"/>
              </a:pP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창의 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/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인적성 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/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수준별 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/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서술형</a:t>
              </a:r>
            </a:p>
          </p:txBody>
        </p:sp>
        <p:sp>
          <p:nvSpPr>
            <p:cNvPr id="11" name="Line 64"/>
            <p:cNvSpPr>
              <a:spLocks noChangeShapeType="1"/>
            </p:cNvSpPr>
            <p:nvPr/>
          </p:nvSpPr>
          <p:spPr bwMode="auto">
            <a:xfrm>
              <a:off x="298418" y="3633175"/>
              <a:ext cx="4476200" cy="1589"/>
            </a:xfrm>
            <a:prstGeom prst="line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latinLnBrk="0">
                <a:defRPr/>
              </a:pPr>
              <a:endParaRPr kumimoji="0" lang="ko-KR" altLang="en-US">
                <a:ea typeface="+mn-ea"/>
              </a:endParaRPr>
            </a:p>
          </p:txBody>
        </p:sp>
      </p:grpSp>
      <p:grpSp>
        <p:nvGrpSpPr>
          <p:cNvPr id="5" name="그룹 20"/>
          <p:cNvGrpSpPr>
            <a:grpSpLocks/>
          </p:cNvGrpSpPr>
          <p:nvPr/>
        </p:nvGrpSpPr>
        <p:grpSpPr bwMode="auto">
          <a:xfrm>
            <a:off x="285750" y="3067050"/>
            <a:ext cx="4724400" cy="1504950"/>
            <a:chOff x="285720" y="3686255"/>
            <a:chExt cx="4724077" cy="1505293"/>
          </a:xfrm>
        </p:grpSpPr>
        <p:sp>
          <p:nvSpPr>
            <p:cNvPr id="13" name="Rectangle 53"/>
            <p:cNvSpPr>
              <a:spLocks noChangeArrowheads="1"/>
            </p:cNvSpPr>
            <p:nvPr/>
          </p:nvSpPr>
          <p:spPr bwMode="auto">
            <a:xfrm>
              <a:off x="285720" y="3686255"/>
              <a:ext cx="950848" cy="1479887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kumimoji="0" lang="ko-KR" altLang="en-US" sz="1600" dirty="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rPr>
                <a:t>상대</a:t>
              </a:r>
              <a:endParaRPr kumimoji="0" lang="en-US" altLang="ko-KR" sz="1600" dirty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algn="ctr" latinLnBrk="0">
                <a:defRPr/>
              </a:pPr>
              <a:r>
                <a:rPr kumimoji="0" lang="en-US" altLang="ko-KR" sz="1600" dirty="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rPr>
                <a:t>+</a:t>
              </a:r>
            </a:p>
            <a:p>
              <a:pPr algn="ctr" latinLnBrk="0">
                <a:defRPr/>
              </a:pPr>
              <a:r>
                <a:rPr kumimoji="0" lang="ko-KR" altLang="en-US" sz="1600" dirty="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rPr>
                <a:t>절대</a:t>
              </a:r>
            </a:p>
          </p:txBody>
        </p:sp>
        <p:sp>
          <p:nvSpPr>
            <p:cNvPr id="29711" name="Text Box 5"/>
            <p:cNvSpPr txBox="1">
              <a:spLocks noChangeArrowheads="1"/>
            </p:cNvSpPr>
            <p:nvPr/>
          </p:nvSpPr>
          <p:spPr bwMode="auto">
            <a:xfrm>
              <a:off x="1331482" y="3786861"/>
              <a:ext cx="3678315" cy="1225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원점수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/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표준편차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/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평균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/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재적수</a:t>
              </a:r>
              <a:endParaRPr kumimoji="0" lang="en-US" altLang="ko-KR" sz="1600">
                <a:latin typeface="HY울릉도M" pitchFamily="18" charset="-127"/>
                <a:ea typeface="HY울릉도M" pitchFamily="18" charset="-127"/>
              </a:endParaRPr>
            </a:p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성취도 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: 1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등급 → 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A</a:t>
              </a:r>
            </a:p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 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성취도</a:t>
              </a:r>
              <a:r>
                <a:rPr kumimoji="0" lang="en-US" altLang="ko-KR" sz="1600">
                  <a:latin typeface="HY울릉도M" pitchFamily="18" charset="-127"/>
                  <a:ea typeface="HY울릉도M" pitchFamily="18" charset="-127"/>
                </a:rPr>
                <a:t> A</a:t>
              </a:r>
              <a:r>
                <a:rPr kumimoji="0" lang="ko-KR" altLang="en-US" sz="1600">
                  <a:latin typeface="HY울릉도M" pitchFamily="18" charset="-127"/>
                  <a:ea typeface="HY울릉도M" pitchFamily="18" charset="-127"/>
                </a:rPr>
                <a:t>학생 수 다수 가능</a:t>
              </a:r>
              <a:endParaRPr kumimoji="0" lang="en-US" altLang="ko-KR" sz="1600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29712" name="Line 65"/>
            <p:cNvSpPr>
              <a:spLocks noChangeShapeType="1"/>
            </p:cNvSpPr>
            <p:nvPr/>
          </p:nvSpPr>
          <p:spPr bwMode="auto">
            <a:xfrm>
              <a:off x="298418" y="5189961"/>
              <a:ext cx="44762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6" name="AutoShape 32"/>
          <p:cNvSpPr>
            <a:spLocks noChangeArrowheads="1"/>
          </p:cNvSpPr>
          <p:nvPr/>
        </p:nvSpPr>
        <p:spPr bwMode="auto">
          <a:xfrm rot="5400000">
            <a:off x="6499225" y="1239838"/>
            <a:ext cx="503237" cy="1785938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AutoShape 32"/>
          <p:cNvSpPr>
            <a:spLocks noChangeArrowheads="1"/>
          </p:cNvSpPr>
          <p:nvPr/>
        </p:nvSpPr>
        <p:spPr bwMode="auto">
          <a:xfrm rot="5400000">
            <a:off x="6784975" y="4240213"/>
            <a:ext cx="503237" cy="2357438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AutoShape 32"/>
          <p:cNvSpPr>
            <a:spLocks noChangeArrowheads="1"/>
          </p:cNvSpPr>
          <p:nvPr/>
        </p:nvSpPr>
        <p:spPr bwMode="auto">
          <a:xfrm rot="5400000">
            <a:off x="2844007" y="215106"/>
            <a:ext cx="503238" cy="3095625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AutoShape 32"/>
          <p:cNvSpPr>
            <a:spLocks noChangeArrowheads="1"/>
          </p:cNvSpPr>
          <p:nvPr/>
        </p:nvSpPr>
        <p:spPr bwMode="auto">
          <a:xfrm rot="5400000">
            <a:off x="2520157" y="1259681"/>
            <a:ext cx="503238" cy="2447925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AutoShape 32"/>
          <p:cNvSpPr>
            <a:spLocks noChangeArrowheads="1"/>
          </p:cNvSpPr>
          <p:nvPr/>
        </p:nvSpPr>
        <p:spPr bwMode="auto">
          <a:xfrm rot="5400000">
            <a:off x="2556669" y="2878931"/>
            <a:ext cx="503238" cy="2663825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AutoShape 32"/>
          <p:cNvSpPr>
            <a:spLocks noChangeArrowheads="1"/>
          </p:cNvSpPr>
          <p:nvPr/>
        </p:nvSpPr>
        <p:spPr bwMode="auto">
          <a:xfrm rot="5400000">
            <a:off x="2051844" y="4104482"/>
            <a:ext cx="503237" cy="1511300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7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절대평가 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FAQ</a:t>
            </a:r>
            <a:endParaRPr kumimoji="0" lang="ko-KR" alt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  <a:cs typeface="+mj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0825" y="1782763"/>
            <a:ext cx="87137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latinLnBrk="0">
              <a:lnSpc>
                <a:spcPct val="150000"/>
              </a:lnSpc>
              <a:buFontTx/>
              <a:buAutoNum type="arabicPeriod"/>
            </a:pP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학교정보 공시 → 서열화 가능성 </a:t>
            </a:r>
            <a:r>
              <a:rPr kumimoji="0" lang="en-US" altLang="ko-KR" sz="2000">
                <a:latin typeface="HY울릉도M" pitchFamily="18" charset="-127"/>
                <a:ea typeface="HY울릉도M" pitchFamily="18" charset="-127"/>
              </a:rPr>
              <a:t>/ </a:t>
            </a: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고교 위상강화 필요</a:t>
            </a:r>
            <a:endParaRPr kumimoji="0" lang="en-US" altLang="ko-KR" sz="2000">
              <a:latin typeface="HY울릉도M" pitchFamily="18" charset="-127"/>
              <a:ea typeface="HY울릉도M" pitchFamily="18" charset="-127"/>
            </a:endParaRPr>
          </a:p>
          <a:p>
            <a:pPr marL="342900" indent="-342900" latinLnBrk="0">
              <a:lnSpc>
                <a:spcPct val="150000"/>
              </a:lnSpc>
              <a:buFontTx/>
              <a:buAutoNum type="arabicPeriod"/>
            </a:pP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원점수</a:t>
            </a:r>
            <a:r>
              <a:rPr kumimoji="0" lang="en-US" altLang="ko-KR" sz="2000"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평균</a:t>
            </a:r>
            <a:r>
              <a:rPr kumimoji="0" lang="en-US" altLang="ko-KR" sz="2000">
                <a:latin typeface="HY울릉도M" pitchFamily="18" charset="-127"/>
                <a:ea typeface="HY울릉도M" pitchFamily="18" charset="-127"/>
              </a:rPr>
              <a:t>(</a:t>
            </a: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표준편차</a:t>
            </a:r>
            <a:r>
              <a:rPr kumimoji="0" lang="en-US" altLang="ko-KR" sz="2000">
                <a:latin typeface="HY울릉도M" pitchFamily="18" charset="-127"/>
                <a:ea typeface="HY울릉도M" pitchFamily="18" charset="-127"/>
              </a:rPr>
              <a:t>), </a:t>
            </a: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석차</a:t>
            </a:r>
            <a:r>
              <a:rPr kumimoji="0" lang="en-US" altLang="ko-KR" sz="2000">
                <a:latin typeface="HY울릉도M" pitchFamily="18" charset="-127"/>
                <a:ea typeface="HY울릉도M" pitchFamily="18" charset="-127"/>
              </a:rPr>
              <a:t>(</a:t>
            </a: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재적수</a:t>
            </a:r>
            <a:r>
              <a:rPr kumimoji="0" lang="en-US" altLang="ko-KR" sz="2000">
                <a:latin typeface="HY울릉도M" pitchFamily="18" charset="-127"/>
                <a:ea typeface="HY울릉도M" pitchFamily="18" charset="-127"/>
              </a:rPr>
              <a:t>) </a:t>
            </a: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표시 → 상대평가와 동일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250825" y="1196975"/>
            <a:ext cx="5072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kumimoji="0" lang="ko-KR" altLang="en-US" sz="2800">
                <a:latin typeface="HY울릉도M" pitchFamily="18" charset="-127"/>
                <a:ea typeface="HY울릉도M" pitchFamily="18" charset="-127"/>
              </a:rPr>
              <a:t>내신조작</a:t>
            </a:r>
            <a:r>
              <a:rPr kumimoji="0" lang="en-US" altLang="ko-KR" sz="2800">
                <a:latin typeface="HY울릉도M" pitchFamily="18" charset="-127"/>
                <a:ea typeface="HY울릉도M" pitchFamily="18" charset="-127"/>
              </a:rPr>
              <a:t> </a:t>
            </a:r>
            <a:r>
              <a:rPr kumimoji="0" lang="ko-KR" altLang="en-US" sz="2800">
                <a:latin typeface="HY울릉도M" pitchFamily="18" charset="-127"/>
                <a:ea typeface="HY울릉도M" pitchFamily="18" charset="-127"/>
              </a:rPr>
              <a:t>및 부풀리기</a:t>
            </a:r>
            <a:r>
              <a:rPr kumimoji="0" lang="en-US" altLang="ko-KR" sz="2800">
                <a:latin typeface="HY울릉도M" pitchFamily="18" charset="-127"/>
                <a:ea typeface="HY울릉도M" pitchFamily="18" charset="-127"/>
              </a:rPr>
              <a:t>?</a:t>
            </a:r>
            <a:endParaRPr kumimoji="0" lang="ko-KR" altLang="en-US" sz="280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0825" y="3565525"/>
            <a:ext cx="87137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latinLnBrk="0">
              <a:lnSpc>
                <a:spcPct val="150000"/>
              </a:lnSpc>
              <a:buFontTx/>
              <a:buAutoNum type="arabicPeriod"/>
            </a:pP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일반계에서도 특화 수업 → 고교 부담가중 </a:t>
            </a:r>
            <a:endParaRPr kumimoji="0" lang="en-US" altLang="ko-KR" sz="2000">
              <a:latin typeface="HY울릉도M" pitchFamily="18" charset="-127"/>
              <a:ea typeface="HY울릉도M" pitchFamily="18" charset="-127"/>
            </a:endParaRPr>
          </a:p>
          <a:p>
            <a:pPr marL="342900" indent="-342900" latinLnBrk="0">
              <a:lnSpc>
                <a:spcPct val="150000"/>
              </a:lnSpc>
              <a:buFontTx/>
              <a:buAutoNum type="arabicPeriod"/>
            </a:pP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대입 다양한 지표로 선발 → 학교 간 경쟁 심화</a:t>
            </a: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50825" y="2979738"/>
            <a:ext cx="5072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kumimoji="0" lang="ko-KR" altLang="en-US" sz="2800">
                <a:latin typeface="HY울릉도M" pitchFamily="18" charset="-127"/>
                <a:ea typeface="HY울릉도M" pitchFamily="18" charset="-127"/>
              </a:rPr>
              <a:t>특목고 광풍 재현</a:t>
            </a:r>
            <a:r>
              <a:rPr kumimoji="0" lang="en-US" altLang="ko-KR" sz="2800">
                <a:latin typeface="HY울릉도M" pitchFamily="18" charset="-127"/>
                <a:ea typeface="HY울릉도M" pitchFamily="18" charset="-127"/>
              </a:rPr>
              <a:t>?</a:t>
            </a:r>
            <a:endParaRPr kumimoji="0" lang="ko-KR" altLang="en-US" sz="280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0825" y="5510213"/>
            <a:ext cx="8713788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latinLnBrk="0">
              <a:lnSpc>
                <a:spcPct val="150000"/>
              </a:lnSpc>
              <a:buFontTx/>
              <a:buAutoNum type="arabicPeriod"/>
            </a:pP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재이수 시 졸업 가능 → </a:t>
            </a:r>
            <a:r>
              <a:rPr kumimoji="0" lang="en-US" altLang="ko-KR" sz="2000">
                <a:latin typeface="HY울릉도M" pitchFamily="18" charset="-127"/>
                <a:ea typeface="HY울릉도M" pitchFamily="18" charset="-127"/>
              </a:rPr>
              <a:t>1</a:t>
            </a: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회 제한 </a:t>
            </a:r>
            <a:r>
              <a:rPr kumimoji="0" lang="en-US" altLang="ko-KR" sz="2000">
                <a:latin typeface="HY울릉도M" pitchFamily="18" charset="-127"/>
                <a:ea typeface="HY울릉도M" pitchFamily="18" charset="-127"/>
              </a:rPr>
              <a:t>/ </a:t>
            </a: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사교육의 도움 필요 </a:t>
            </a:r>
            <a:endParaRPr kumimoji="0" lang="en-US" altLang="ko-KR" sz="2000">
              <a:latin typeface="HY울릉도M" pitchFamily="18" charset="-127"/>
              <a:ea typeface="HY울릉도M" pitchFamily="18" charset="-127"/>
            </a:endParaRPr>
          </a:p>
          <a:p>
            <a:pPr marL="342900" indent="-342900" latinLnBrk="0">
              <a:lnSpc>
                <a:spcPct val="150000"/>
              </a:lnSpc>
              <a:buFontTx/>
              <a:buAutoNum type="arabicPeriod"/>
            </a:pPr>
            <a:r>
              <a:rPr kumimoji="0" lang="ko-KR" altLang="en-US" sz="2000">
                <a:latin typeface="HY울릉도M" pitchFamily="18" charset="-127"/>
                <a:ea typeface="HY울릉도M" pitchFamily="18" charset="-127"/>
              </a:rPr>
              <a:t>특별과제 수행으로 대체 가능 → 매니저 필요</a:t>
            </a:r>
          </a:p>
        </p:txBody>
      </p:sp>
      <p:sp>
        <p:nvSpPr>
          <p:cNvPr id="8" name="TextBox 22"/>
          <p:cNvSpPr txBox="1">
            <a:spLocks noChangeArrowheads="1"/>
          </p:cNvSpPr>
          <p:nvPr/>
        </p:nvSpPr>
        <p:spPr bwMode="auto">
          <a:xfrm>
            <a:off x="250825" y="4924425"/>
            <a:ext cx="5072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kumimoji="0" lang="en-US" altLang="ko-KR" sz="2800">
                <a:latin typeface="HY울릉도M" pitchFamily="18" charset="-127"/>
                <a:ea typeface="HY울릉도M" pitchFamily="18" charset="-127"/>
              </a:rPr>
              <a:t>F</a:t>
            </a:r>
            <a:r>
              <a:rPr kumimoji="0" lang="ko-KR" altLang="en-US" sz="2800">
                <a:latin typeface="HY울릉도M" pitchFamily="18" charset="-127"/>
                <a:ea typeface="HY울릉도M" pitchFamily="18" charset="-127"/>
              </a:rPr>
              <a:t>받을 시</a:t>
            </a:r>
            <a:r>
              <a:rPr kumimoji="0" lang="en-US" altLang="ko-KR" sz="2800">
                <a:latin typeface="HY울릉도M" pitchFamily="18" charset="-127"/>
                <a:ea typeface="HY울릉도M" pitchFamily="18" charset="-127"/>
              </a:rPr>
              <a:t>?</a:t>
            </a:r>
            <a:endParaRPr kumimoji="0" lang="ko-KR" altLang="en-US" sz="2800"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build="p"/>
      <p:bldP spid="6" grpId="0"/>
      <p:bldP spid="7" grpId="0" build="p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51275" y="1638300"/>
            <a:ext cx="5184775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kumimoji="0" lang="ko-KR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박</a:t>
            </a:r>
            <a:r>
              <a:rPr kumimoji="0" lang="en-US" altLang="ko-KR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중</a:t>
            </a:r>
            <a:r>
              <a:rPr kumimoji="0" lang="en-US" altLang="ko-KR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서</a:t>
            </a:r>
            <a:endParaRPr kumimoji="0" lang="en-US" altLang="ko-KR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eaLnBrk="0" latin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0" lang="ko-KR" altLang="en-US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종로입시전략연구소 수석연구원</a:t>
            </a:r>
            <a:r>
              <a:rPr kumimoji="0" lang="en-US" altLang="ko-KR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</a:t>
            </a:r>
          </a:p>
          <a:p>
            <a:pPr eaLnBrk="0" latin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종로학평</a:t>
            </a:r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교육사업팀</a:t>
            </a:r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팀장</a:t>
            </a:r>
            <a:endParaRPr kumimoji="0" lang="en-US" altLang="ko-KR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eaLnBrk="0" latin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종로학원 논술강사</a:t>
            </a:r>
          </a:p>
          <a:p>
            <a:pPr eaLnBrk="0" latin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0" lang="en-US" altLang="ko-KR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EBS </a:t>
            </a:r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논술강사</a:t>
            </a:r>
          </a:p>
          <a:p>
            <a:pPr eaLnBrk="0" latin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0" lang="en-US" altLang="ko-KR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전</a:t>
            </a:r>
            <a:r>
              <a:rPr kumimoji="0" lang="en-US" altLang="ko-KR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강남구청 인터넷방송국 강사</a:t>
            </a:r>
            <a:endParaRPr kumimoji="0" lang="en-US" altLang="ko-KR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eaLnBrk="0" latin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0" lang="en-US" altLang="ko-KR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전 조선일보 논술센터 기획실장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1933575"/>
            <a:ext cx="3492500" cy="3871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강 사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 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소 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입시의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 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기초</a:t>
            </a:r>
          </a:p>
        </p:txBody>
      </p:sp>
      <p:grpSp>
        <p:nvGrpSpPr>
          <p:cNvPr id="2" name="그룹 36"/>
          <p:cNvGrpSpPr>
            <a:grpSpLocks/>
          </p:cNvGrpSpPr>
          <p:nvPr/>
        </p:nvGrpSpPr>
        <p:grpSpPr bwMode="auto">
          <a:xfrm>
            <a:off x="1068388" y="1611313"/>
            <a:ext cx="2730500" cy="874712"/>
            <a:chOff x="984251" y="1827213"/>
            <a:chExt cx="2730493" cy="874712"/>
          </a:xfrm>
        </p:grpSpPr>
        <p:grpSp>
          <p:nvGrpSpPr>
            <p:cNvPr id="31774" name="Group 9"/>
            <p:cNvGrpSpPr>
              <a:grpSpLocks/>
            </p:cNvGrpSpPr>
            <p:nvPr/>
          </p:nvGrpSpPr>
          <p:grpSpPr bwMode="auto">
            <a:xfrm>
              <a:off x="2038154" y="1952173"/>
              <a:ext cx="1676595" cy="119505"/>
              <a:chOff x="2003" y="3439"/>
              <a:chExt cx="468" cy="244"/>
            </a:xfrm>
          </p:grpSpPr>
          <p:sp>
            <p:nvSpPr>
              <p:cNvPr id="31778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31779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10" name="Oval 12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27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11" name="Oval 13"/>
              <p:cNvSpPr>
                <a:spLocks noChangeArrowheads="1"/>
              </p:cNvSpPr>
              <p:nvPr/>
            </p:nvSpPr>
            <p:spPr bwMode="gray">
              <a:xfrm>
                <a:off x="2438" y="3524"/>
                <a:ext cx="20" cy="62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  <p:grpSp>
          <p:nvGrpSpPr>
            <p:cNvPr id="31775" name="그룹 36"/>
            <p:cNvGrpSpPr>
              <a:grpSpLocks/>
            </p:cNvGrpSpPr>
            <p:nvPr/>
          </p:nvGrpSpPr>
          <p:grpSpPr bwMode="auto">
            <a:xfrm>
              <a:off x="984251" y="1827213"/>
              <a:ext cx="971548" cy="874712"/>
              <a:chOff x="1287434" y="2119841"/>
              <a:chExt cx="971633" cy="874183"/>
            </a:xfrm>
          </p:grpSpPr>
          <p:sp>
            <p:nvSpPr>
              <p:cNvPr id="6" name="Rectangle 8"/>
              <p:cNvSpPr>
                <a:spLocks noChangeArrowheads="1"/>
              </p:cNvSpPr>
              <p:nvPr/>
            </p:nvSpPr>
            <p:spPr bwMode="gray">
              <a:xfrm rot="3419336">
                <a:off x="1336159" y="2071116"/>
                <a:ext cx="874183" cy="9716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7" name="Rectangle 27"/>
              <p:cNvSpPr>
                <a:spLocks noChangeArrowheads="1"/>
              </p:cNvSpPr>
              <p:nvPr/>
            </p:nvSpPr>
            <p:spPr bwMode="gray">
              <a:xfrm>
                <a:off x="1473187" y="2281668"/>
                <a:ext cx="696973" cy="3998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ko-KR" altLang="en-US" sz="20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itchFamily="18" charset="-127"/>
                    <a:ea typeface="HY울릉도M" pitchFamily="18" charset="-127"/>
                  </a:rPr>
                  <a:t>고입</a:t>
                </a:r>
                <a:endParaRPr lang="en-US" altLang="ko-KR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</p:grpSp>
      <p:grpSp>
        <p:nvGrpSpPr>
          <p:cNvPr id="5" name="그룹 37"/>
          <p:cNvGrpSpPr>
            <a:grpSpLocks/>
          </p:cNvGrpSpPr>
          <p:nvPr/>
        </p:nvGrpSpPr>
        <p:grpSpPr bwMode="auto">
          <a:xfrm>
            <a:off x="441325" y="2852738"/>
            <a:ext cx="2357438" cy="3024187"/>
            <a:chOff x="1066800" y="3329849"/>
            <a:chExt cx="1620838" cy="3799651"/>
          </a:xfrm>
        </p:grpSpPr>
        <p:sp>
          <p:nvSpPr>
            <p:cNvPr id="31772" name="AutoShape 6"/>
            <p:cNvSpPr>
              <a:spLocks noChangeArrowheads="1"/>
            </p:cNvSpPr>
            <p:nvPr/>
          </p:nvSpPr>
          <p:spPr bwMode="auto">
            <a:xfrm>
              <a:off x="1066800" y="3438541"/>
              <a:ext cx="1620838" cy="3690959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000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31773" name="Rectangle 31"/>
            <p:cNvSpPr>
              <a:spLocks noChangeArrowheads="1"/>
            </p:cNvSpPr>
            <p:nvPr/>
          </p:nvSpPr>
          <p:spPr bwMode="auto">
            <a:xfrm>
              <a:off x="1115896" y="3329849"/>
              <a:ext cx="1522625" cy="3596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 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특목고 우대   전형 존재</a:t>
              </a:r>
              <a:endParaRPr lang="en-US" altLang="ko-KR" sz="2000">
                <a:solidFill>
                  <a:schemeClr val="tx2"/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 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지역우수고    가산점 가능성</a:t>
              </a:r>
              <a:endParaRPr lang="en-US" altLang="ko-KR" sz="2000">
                <a:solidFill>
                  <a:schemeClr val="tx2"/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 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내신과 특기   확보가 관건</a:t>
              </a:r>
              <a:endParaRPr lang="en-US" altLang="ko-KR" sz="2000">
                <a:solidFill>
                  <a:schemeClr val="tx2"/>
                </a:solidFill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pSp>
        <p:nvGrpSpPr>
          <p:cNvPr id="8" name="그룹 44"/>
          <p:cNvGrpSpPr>
            <a:grpSpLocks/>
          </p:cNvGrpSpPr>
          <p:nvPr/>
        </p:nvGrpSpPr>
        <p:grpSpPr bwMode="auto">
          <a:xfrm>
            <a:off x="5156200" y="2927350"/>
            <a:ext cx="3690938" cy="2767013"/>
            <a:chOff x="4456112" y="3433762"/>
            <a:chExt cx="1611312" cy="3246082"/>
          </a:xfrm>
        </p:grpSpPr>
        <p:sp>
          <p:nvSpPr>
            <p:cNvPr id="31770" name="AutoShape 4"/>
            <p:cNvSpPr>
              <a:spLocks noChangeArrowheads="1"/>
            </p:cNvSpPr>
            <p:nvPr/>
          </p:nvSpPr>
          <p:spPr bwMode="auto">
            <a:xfrm>
              <a:off x="4456112" y="3433762"/>
              <a:ext cx="1611312" cy="3246082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31771" name="Rectangle 31"/>
            <p:cNvSpPr>
              <a:spLocks noChangeArrowheads="1"/>
            </p:cNvSpPr>
            <p:nvPr/>
          </p:nvSpPr>
          <p:spPr bwMode="auto">
            <a:xfrm>
              <a:off x="4500563" y="3644628"/>
              <a:ext cx="1553708" cy="2816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 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단순한  학습은 부족</a:t>
              </a:r>
              <a:endParaRPr lang="en-US" altLang="ko-KR" sz="2000">
                <a:solidFill>
                  <a:schemeClr val="tx2"/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 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치밀한 전략</a:t>
              </a:r>
              <a:endParaRPr lang="en-US" altLang="ko-KR" sz="2000">
                <a:solidFill>
                  <a:schemeClr val="tx2"/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 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특목은 특기</a:t>
              </a: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/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심화</a:t>
              </a:r>
              <a:endParaRPr lang="en-US" altLang="ko-KR" sz="2000">
                <a:solidFill>
                  <a:schemeClr val="tx2"/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 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일반계 우수고 확고한 상위</a:t>
              </a:r>
              <a:endParaRPr lang="en-US" altLang="ko-KR" sz="2000">
                <a:solidFill>
                  <a:schemeClr val="tx2"/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 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지역고교 내에서 내신강화</a:t>
              </a:r>
            </a:p>
          </p:txBody>
        </p:sp>
      </p:grpSp>
      <p:grpSp>
        <p:nvGrpSpPr>
          <p:cNvPr id="9" name="그룹 37"/>
          <p:cNvGrpSpPr>
            <a:grpSpLocks/>
          </p:cNvGrpSpPr>
          <p:nvPr/>
        </p:nvGrpSpPr>
        <p:grpSpPr bwMode="auto">
          <a:xfrm>
            <a:off x="3387725" y="1549400"/>
            <a:ext cx="3268663" cy="874713"/>
            <a:chOff x="3303602" y="1765300"/>
            <a:chExt cx="3268662" cy="874713"/>
          </a:xfrm>
        </p:grpSpPr>
        <p:sp>
          <p:nvSpPr>
            <p:cNvPr id="31763" name="Rectangle 14"/>
            <p:cNvSpPr>
              <a:spLocks noChangeArrowheads="1"/>
            </p:cNvSpPr>
            <p:nvPr/>
          </p:nvSpPr>
          <p:spPr bwMode="gray">
            <a:xfrm rot="3419336">
              <a:off x="3351226" y="1717676"/>
              <a:ext cx="874713" cy="96996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ko-KR" altLang="en-US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20" name="Rectangle 28"/>
            <p:cNvSpPr>
              <a:spLocks noChangeArrowheads="1"/>
            </p:cNvSpPr>
            <p:nvPr/>
          </p:nvSpPr>
          <p:spPr bwMode="gray">
            <a:xfrm>
              <a:off x="3435365" y="1989138"/>
              <a:ext cx="696912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itchFamily="18" charset="-127"/>
                  <a:ea typeface="HY울릉도M" pitchFamily="18" charset="-127"/>
                </a:rPr>
                <a:t>대입</a:t>
              </a:r>
              <a:endPara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endParaRPr>
            </a:p>
          </p:txBody>
        </p:sp>
        <p:grpSp>
          <p:nvGrpSpPr>
            <p:cNvPr id="31765" name="Group 9"/>
            <p:cNvGrpSpPr>
              <a:grpSpLocks/>
            </p:cNvGrpSpPr>
            <p:nvPr/>
          </p:nvGrpSpPr>
          <p:grpSpPr bwMode="auto">
            <a:xfrm>
              <a:off x="4324360" y="1922463"/>
              <a:ext cx="2247899" cy="112712"/>
              <a:chOff x="2003" y="3439"/>
              <a:chExt cx="468" cy="244"/>
            </a:xfrm>
          </p:grpSpPr>
          <p:sp>
            <p:nvSpPr>
              <p:cNvPr id="31766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31767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24" name="Oval 12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27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  <p:sp>
            <p:nvSpPr>
              <p:cNvPr id="25" name="Oval 13"/>
              <p:cNvSpPr>
                <a:spLocks noChangeArrowheads="1"/>
              </p:cNvSpPr>
              <p:nvPr/>
            </p:nvSpPr>
            <p:spPr bwMode="gray">
              <a:xfrm>
                <a:off x="2438" y="3521"/>
                <a:ext cx="20" cy="65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</p:grpSp>
      <p:grpSp>
        <p:nvGrpSpPr>
          <p:cNvPr id="13" name="그룹 39"/>
          <p:cNvGrpSpPr>
            <a:grpSpLocks/>
          </p:cNvGrpSpPr>
          <p:nvPr/>
        </p:nvGrpSpPr>
        <p:grpSpPr bwMode="auto">
          <a:xfrm>
            <a:off x="6257925" y="1549400"/>
            <a:ext cx="969963" cy="874713"/>
            <a:chOff x="6589713" y="1765226"/>
            <a:chExt cx="969962" cy="874713"/>
          </a:xfrm>
        </p:grpSpPr>
        <p:sp>
          <p:nvSpPr>
            <p:cNvPr id="27" name="Rectangle 20"/>
            <p:cNvSpPr>
              <a:spLocks noChangeArrowheads="1"/>
            </p:cNvSpPr>
            <p:nvPr/>
          </p:nvSpPr>
          <p:spPr bwMode="gray">
            <a:xfrm rot="3419336">
              <a:off x="6637338" y="1717602"/>
              <a:ext cx="874713" cy="96996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ko-KR" altLang="en-US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gray">
            <a:xfrm>
              <a:off x="6708776" y="1857301"/>
              <a:ext cx="696911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itchFamily="18" charset="-127"/>
                  <a:ea typeface="HY울릉도M" pitchFamily="18" charset="-127"/>
                </a:rPr>
                <a:t>전략</a:t>
              </a:r>
              <a:endParaRPr lang="en-US" altLang="ko-KR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endParaRPr>
            </a:p>
            <a:p>
              <a:pPr>
                <a:defRPr/>
              </a:pPr>
              <a:r>
                <a:rPr lang="ko-KR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itchFamily="18" charset="-127"/>
                  <a:ea typeface="HY울릉도M" pitchFamily="18" charset="-127"/>
                </a:rPr>
                <a:t>강화</a:t>
              </a:r>
              <a:endParaRPr lang="en-US" altLang="ko-KR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pSp>
        <p:nvGrpSpPr>
          <p:cNvPr id="14" name="그룹 38"/>
          <p:cNvGrpSpPr>
            <a:grpSpLocks/>
          </p:cNvGrpSpPr>
          <p:nvPr/>
        </p:nvGrpSpPr>
        <p:grpSpPr bwMode="auto">
          <a:xfrm>
            <a:off x="2941638" y="2927350"/>
            <a:ext cx="2106612" cy="2738438"/>
            <a:chOff x="3231212" y="2953111"/>
            <a:chExt cx="2376090" cy="2738436"/>
          </a:xfrm>
        </p:grpSpPr>
        <p:sp>
          <p:nvSpPr>
            <p:cNvPr id="31759" name="AutoShape 5"/>
            <p:cNvSpPr>
              <a:spLocks noChangeArrowheads="1"/>
            </p:cNvSpPr>
            <p:nvPr/>
          </p:nvSpPr>
          <p:spPr bwMode="auto">
            <a:xfrm>
              <a:off x="3231212" y="2953111"/>
              <a:ext cx="2340920" cy="2738436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31760" name="Rectangle 31"/>
            <p:cNvSpPr>
              <a:spLocks noChangeArrowheads="1"/>
            </p:cNvSpPr>
            <p:nvPr/>
          </p:nvSpPr>
          <p:spPr bwMode="auto">
            <a:xfrm>
              <a:off x="3231213" y="3382877"/>
              <a:ext cx="2376089" cy="1938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수시</a:t>
              </a: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(65%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이상</a:t>
              </a: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)</a:t>
              </a:r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정시</a:t>
              </a: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(35%)</a:t>
              </a:r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_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내신</a:t>
              </a: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+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수능</a:t>
              </a:r>
              <a:r>
                <a:rPr lang="en-US" altLang="ko-KR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+</a:t>
              </a:r>
              <a:r>
                <a:rPr lang="ko-KR" altLang="en-US" sz="2000">
                  <a:solidFill>
                    <a:schemeClr val="tx2"/>
                  </a:solidFill>
                  <a:latin typeface="HY울릉도M" pitchFamily="18" charset="-127"/>
                  <a:ea typeface="HY울릉도M" pitchFamily="18" charset="-127"/>
                </a:rPr>
                <a:t>논구술</a:t>
              </a:r>
              <a:endParaRPr lang="en-US" altLang="ko-KR" sz="2000">
                <a:solidFill>
                  <a:schemeClr val="tx2"/>
                </a:solidFill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33" name="그룹 46"/>
          <p:cNvSpPr>
            <a:spLocks noChangeArrowheads="1"/>
          </p:cNvSpPr>
          <p:nvPr/>
        </p:nvSpPr>
        <p:spPr bwMode="auto">
          <a:xfrm>
            <a:off x="419100" y="1546225"/>
            <a:ext cx="8474075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>
              <a:latin typeface="HY울릉도M" pitchFamily="18" charset="-127"/>
              <a:ea typeface="HY울릉도M" pitchFamily="18" charset="-127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 flipV="1">
            <a:off x="3143250" y="4725988"/>
            <a:ext cx="1800225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flipV="1">
            <a:off x="3287713" y="5157788"/>
            <a:ext cx="720725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flipV="1">
            <a:off x="5519738" y="5373688"/>
            <a:ext cx="3097212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23850" y="1052513"/>
            <a:ext cx="8429625" cy="54117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ko-KR" altLang="en-US" sz="2400" dirty="0" err="1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특목고</a:t>
            </a: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  1.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내신의 가산 효과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0.8~1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등급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</a:t>
            </a:r>
          </a:p>
          <a:p>
            <a:pPr>
              <a:lnSpc>
                <a:spcPct val="120000"/>
              </a:lnSpc>
              <a:defRPr/>
            </a:pP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     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내신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5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등급 이하이면 일반계와 동일</a:t>
            </a: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  2.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내신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4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등급 이내 확보</a:t>
            </a: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  3.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수능전형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/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논술전형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/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특기전형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/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우선선발 집중 대비</a:t>
            </a: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일반계 우수고</a:t>
            </a: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  1.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주변 우수학생 집결 → 내신 확보 어려움</a:t>
            </a: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  2.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내신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3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등급 이내 확보</a:t>
            </a: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  3.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수능전형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/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논술전형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/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특기전형 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/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우선선발 집중 대비</a:t>
            </a: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내신점수 낮은 학생은 정시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수시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일반</a:t>
            </a:r>
            <a:r>
              <a:rPr lang="en-US" altLang="ko-KR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)</a:t>
            </a:r>
            <a:r>
              <a:rPr lang="ko-KR" altLang="en-US" sz="24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전형 위주 진학 </a:t>
            </a:r>
            <a:endParaRPr lang="en-US" altLang="ko-KR" sz="24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cxnSp>
        <p:nvCxnSpPr>
          <p:cNvPr id="38" name="직선 연결선 37"/>
          <p:cNvCxnSpPr/>
          <p:nvPr/>
        </p:nvCxnSpPr>
        <p:spPr>
          <a:xfrm>
            <a:off x="3419475" y="6381750"/>
            <a:ext cx="2808288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8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8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7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경남 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A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지역 입시결과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34925" y="979488"/>
          <a:ext cx="9036050" cy="5656262"/>
        </p:xfrm>
        <a:graphic>
          <a:graphicData uri="http://schemas.openxmlformats.org/drawingml/2006/table">
            <a:tbl>
              <a:tblPr/>
              <a:tblGrid>
                <a:gridCol w="438150"/>
                <a:gridCol w="438150"/>
                <a:gridCol w="739775"/>
                <a:gridCol w="1500188"/>
                <a:gridCol w="1403350"/>
                <a:gridCol w="438150"/>
                <a:gridCol w="385762"/>
                <a:gridCol w="790575"/>
                <a:gridCol w="1330325"/>
                <a:gridCol w="1571625"/>
              </a:tblGrid>
              <a:tr h="47307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외부 학교 진학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관내 학교 진학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912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순위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성명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중등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내신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진학대학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비고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순위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성명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중등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내신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진학대학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비고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64538"/>
                        </a:gs>
                        <a:gs pos="50000">
                          <a:srgbClr val="3B6654"/>
                        </a:gs>
                        <a:gs pos="100000">
                          <a:srgbClr val="487B65"/>
                        </a:gs>
                      </a:gsLst>
                      <a:lin ang="2700000" scaled="1"/>
                    </a:gra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A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2.04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목표 해양대학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4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K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6.12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부산 외대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아랍어과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2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B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3.33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부산 부경대학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일어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12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L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20.0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경상대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회계학장학생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3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C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4.08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경상대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공대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13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M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23.8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부산대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정치외교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5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D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6.67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경상대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농경제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14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N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28.57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진주 보건대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피부미용장학생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6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E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8.16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진주 산업대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환경공학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15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O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36.73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진주 산업대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회계학과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7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F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10.0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부산 부경대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식품공학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16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P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40.0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연암공대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컴퓨터공학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8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G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10.2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진주 보건대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17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Q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40.82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양산대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행정학과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9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H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12.24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인제대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인문계열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18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R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46.67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진주 산업대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생명과학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10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I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13.33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경상대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경영학과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19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S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46.94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남해 도립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조선토목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11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J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14.29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진주 산업대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아동복지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20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T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48.98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경상대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농경제장학생</a:t>
                      </a:r>
                    </a:p>
                  </a:txBody>
                  <a:tcPr marL="63121" marR="63121" marT="17449" marB="174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액자 3"/>
          <p:cNvSpPr/>
          <p:nvPr/>
        </p:nvSpPr>
        <p:spPr bwMode="auto">
          <a:xfrm>
            <a:off x="0" y="3573463"/>
            <a:ext cx="4572000" cy="503237"/>
          </a:xfrm>
          <a:prstGeom prst="fram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5" name="액자 4"/>
          <p:cNvSpPr/>
          <p:nvPr/>
        </p:nvSpPr>
        <p:spPr bwMode="auto">
          <a:xfrm>
            <a:off x="4572000" y="6164263"/>
            <a:ext cx="4572000" cy="504825"/>
          </a:xfrm>
          <a:prstGeom prst="fram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6" name="액자 5"/>
          <p:cNvSpPr/>
          <p:nvPr/>
        </p:nvSpPr>
        <p:spPr bwMode="auto">
          <a:xfrm>
            <a:off x="0" y="5732463"/>
            <a:ext cx="4572000" cy="504825"/>
          </a:xfrm>
          <a:prstGeom prst="fram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7" name="액자 6"/>
          <p:cNvSpPr/>
          <p:nvPr/>
        </p:nvSpPr>
        <p:spPr bwMode="auto">
          <a:xfrm>
            <a:off x="4572000" y="2708275"/>
            <a:ext cx="4572000" cy="503238"/>
          </a:xfrm>
          <a:prstGeom prst="fram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2014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학년도 수능 개편안</a:t>
            </a:r>
          </a:p>
        </p:txBody>
      </p:sp>
      <p:graphicFrame>
        <p:nvGraphicFramePr>
          <p:cNvPr id="56" name="표 55"/>
          <p:cNvGraphicFramePr>
            <a:graphicFrameLocks noGrp="1"/>
          </p:cNvGraphicFramePr>
          <p:nvPr/>
        </p:nvGraphicFramePr>
        <p:xfrm>
          <a:off x="323850" y="1052513"/>
          <a:ext cx="8569325" cy="5440362"/>
        </p:xfrm>
        <a:graphic>
          <a:graphicData uri="http://schemas.openxmlformats.org/drawingml/2006/table">
            <a:tbl>
              <a:tblPr/>
              <a:tblGrid>
                <a:gridCol w="864134"/>
                <a:gridCol w="3528546"/>
                <a:gridCol w="1080167"/>
                <a:gridCol w="1441015"/>
                <a:gridCol w="1655464"/>
              </a:tblGrid>
              <a:tr h="28250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chemeClr val="bg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현행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chemeClr val="bg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개편</a:t>
                      </a:r>
                      <a:r>
                        <a:rPr lang="en-US" altLang="ko-KR" sz="1400" dirty="0">
                          <a:solidFill>
                            <a:schemeClr val="bg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(2014</a:t>
                      </a:r>
                      <a:r>
                        <a:rPr lang="ko-KR" altLang="en-US" sz="1400" dirty="0">
                          <a:solidFill>
                            <a:schemeClr val="bg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학년도</a:t>
                      </a:r>
                      <a:r>
                        <a:rPr lang="en-US" altLang="ko-KR" sz="1400" dirty="0">
                          <a:solidFill>
                            <a:schemeClr val="bg1"/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bg1"/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2">
                            <a:lumMod val="5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5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5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2506"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언어영역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기초영역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국어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A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형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250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B</a:t>
                      </a:r>
                      <a:r>
                        <a:rPr lang="ko-KR" alt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형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250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수리영역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나형</a:t>
                      </a:r>
                      <a:endParaRPr lang="ko-KR" altLang="en-US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수학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A</a:t>
                      </a:r>
                      <a:r>
                        <a:rPr lang="ko-KR" alt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형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25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가형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B</a:t>
                      </a:r>
                      <a:r>
                        <a:rPr lang="ko-KR" alt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형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2506"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외국어영역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영어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A</a:t>
                      </a:r>
                      <a:r>
                        <a:rPr lang="ko-KR" alt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형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250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B</a:t>
                      </a:r>
                      <a:r>
                        <a:rPr lang="ko-KR" altLang="en-US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형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0566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탐구영역</a:t>
                      </a: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최대 </a:t>
                      </a:r>
                      <a:r>
                        <a:rPr lang="en-US" altLang="ko-KR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3</a:t>
                      </a:r>
                      <a:r>
                        <a:rPr lang="ko-KR" altLang="en-US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과목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선택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사회탐구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: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윤리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한국지리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세계지리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경제지리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한국근현대사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세계사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법과사회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정치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경제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사회ㆍ문화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국사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(11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과목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탐구영역</a:t>
                      </a: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최대 </a:t>
                      </a:r>
                      <a:r>
                        <a:rPr lang="en-US" altLang="ko-KR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2</a:t>
                      </a:r>
                      <a:r>
                        <a:rPr lang="ko-KR" altLang="en-US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과목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선택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사회탐구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: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지리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일반사회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한국사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세계사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경제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윤리 </a:t>
                      </a:r>
                      <a:r>
                        <a:rPr lang="en-US" altLang="ko-KR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(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6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과목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068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과학탐구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: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물리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I,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물리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II,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화학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I,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화학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II,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생물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I,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생물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II,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지구과학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I,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지구과학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II(8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과목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과학탐구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: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물리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화학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생명과학 </a:t>
                      </a:r>
                      <a:r>
                        <a:rPr lang="ko-KR" altLang="en-US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지구과학 </a:t>
                      </a:r>
                      <a:r>
                        <a:rPr lang="en-US" altLang="ko-KR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(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4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과목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678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직업탐구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: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농업정보관리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정보기술기초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컴퓨터일반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 </a:t>
                      </a:r>
                      <a:r>
                        <a:rPr lang="ko-KR" altLang="en-US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수산ㆍ해운정보처리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농업이해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농업기술기초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공업입문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기초제도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상업경제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회계원리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수산일반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해사일반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해양일반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인간발달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식품과영양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디자인일반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프로그래밍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(17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과목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직업탐구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:</a:t>
                      </a:r>
                      <a:r>
                        <a:rPr lang="ko-KR" altLang="en-US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농생명산업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공업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상업정보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수산ㆍ해운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4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가사ㆍ실업</a:t>
                      </a:r>
                      <a:r>
                        <a:rPr lang="ko-KR" altLang="en-US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(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5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과목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250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제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2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외국어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/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한문영역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1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안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수능에서 분리 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2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안</a:t>
                      </a:r>
                      <a:r>
                        <a:rPr lang="en-US" altLang="ko-KR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) </a:t>
                      </a:r>
                      <a:r>
                        <a:rPr lang="ko-KR" alt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M" pitchFamily="18" charset="-127"/>
                          <a:ea typeface="HY울릉도M" pitchFamily="18" charset="-127"/>
                        </a:rPr>
                        <a:t>현행 유지</a:t>
                      </a:r>
                    </a:p>
                  </a:txBody>
                  <a:tcPr marL="47861" marR="47861" marT="13232" marB="132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6156176" y="1412106"/>
            <a:ext cx="792088" cy="360040"/>
            <a:chOff x="1746" y="989"/>
            <a:chExt cx="1147" cy="357"/>
          </a:xfrm>
          <a:solidFill>
            <a:srgbClr val="FF3399">
              <a:alpha val="34118"/>
            </a:srgbClr>
          </a:solidFill>
        </p:grpSpPr>
        <p:sp>
          <p:nvSpPr>
            <p:cNvPr id="64" name="AutoShape 21"/>
            <p:cNvSpPr>
              <a:spLocks noChangeArrowheads="1"/>
            </p:cNvSpPr>
            <p:nvPr/>
          </p:nvSpPr>
          <p:spPr bwMode="auto">
            <a:xfrm rot="2571237">
              <a:off x="1746" y="989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4" name="AutoShape 22"/>
            <p:cNvSpPr>
              <a:spLocks noChangeArrowheads="1"/>
            </p:cNvSpPr>
            <p:nvPr/>
          </p:nvSpPr>
          <p:spPr bwMode="auto">
            <a:xfrm rot="888970">
              <a:off x="1837" y="1007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5" name="AutoShape 23"/>
            <p:cNvSpPr>
              <a:spLocks noChangeArrowheads="1"/>
            </p:cNvSpPr>
            <p:nvPr/>
          </p:nvSpPr>
          <p:spPr bwMode="auto">
            <a:xfrm rot="1583828">
              <a:off x="1927" y="989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6" name="AutoShape 24"/>
            <p:cNvSpPr>
              <a:spLocks noChangeArrowheads="1"/>
            </p:cNvSpPr>
            <p:nvPr/>
          </p:nvSpPr>
          <p:spPr bwMode="auto">
            <a:xfrm rot="1583828">
              <a:off x="2012" y="1042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7" name="AutoShape 25"/>
            <p:cNvSpPr>
              <a:spLocks noChangeArrowheads="1"/>
            </p:cNvSpPr>
            <p:nvPr/>
          </p:nvSpPr>
          <p:spPr bwMode="auto">
            <a:xfrm rot="1583828">
              <a:off x="2109" y="989"/>
              <a:ext cx="142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8" name="AutoShape 26"/>
            <p:cNvSpPr>
              <a:spLocks noChangeArrowheads="1"/>
            </p:cNvSpPr>
            <p:nvPr/>
          </p:nvSpPr>
          <p:spPr bwMode="auto">
            <a:xfrm rot="1583828">
              <a:off x="2154" y="1060"/>
              <a:ext cx="143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9" name="AutoShape 27"/>
            <p:cNvSpPr>
              <a:spLocks noChangeArrowheads="1"/>
            </p:cNvSpPr>
            <p:nvPr/>
          </p:nvSpPr>
          <p:spPr bwMode="auto">
            <a:xfrm rot="1583828">
              <a:off x="2245" y="1007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0" name="AutoShape 28"/>
            <p:cNvSpPr>
              <a:spLocks noChangeArrowheads="1"/>
            </p:cNvSpPr>
            <p:nvPr/>
          </p:nvSpPr>
          <p:spPr bwMode="auto">
            <a:xfrm rot="1583828">
              <a:off x="2290" y="1034"/>
              <a:ext cx="143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1" name="AutoShape 29"/>
            <p:cNvSpPr>
              <a:spLocks noChangeArrowheads="1"/>
            </p:cNvSpPr>
            <p:nvPr/>
          </p:nvSpPr>
          <p:spPr bwMode="auto">
            <a:xfrm rot="1583828">
              <a:off x="2381" y="1025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2" name="AutoShape 30"/>
            <p:cNvSpPr>
              <a:spLocks noChangeArrowheads="1"/>
            </p:cNvSpPr>
            <p:nvPr/>
          </p:nvSpPr>
          <p:spPr bwMode="auto">
            <a:xfrm rot="1583828">
              <a:off x="2466" y="1061"/>
              <a:ext cx="142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3" name="AutoShape 31"/>
            <p:cNvSpPr>
              <a:spLocks noChangeArrowheads="1"/>
            </p:cNvSpPr>
            <p:nvPr/>
          </p:nvSpPr>
          <p:spPr bwMode="auto">
            <a:xfrm rot="1583828">
              <a:off x="2562" y="1025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4" name="AutoShape 32"/>
            <p:cNvSpPr>
              <a:spLocks noChangeArrowheads="1"/>
            </p:cNvSpPr>
            <p:nvPr/>
          </p:nvSpPr>
          <p:spPr bwMode="auto">
            <a:xfrm rot="3013769">
              <a:off x="2679" y="1008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6156176" y="1988170"/>
            <a:ext cx="792088" cy="360040"/>
            <a:chOff x="1746" y="989"/>
            <a:chExt cx="1147" cy="357"/>
          </a:xfrm>
          <a:solidFill>
            <a:srgbClr val="FF3399">
              <a:alpha val="34118"/>
            </a:srgbClr>
          </a:solidFill>
        </p:grpSpPr>
        <p:sp>
          <p:nvSpPr>
            <p:cNvPr id="86" name="AutoShape 21"/>
            <p:cNvSpPr>
              <a:spLocks noChangeArrowheads="1"/>
            </p:cNvSpPr>
            <p:nvPr/>
          </p:nvSpPr>
          <p:spPr bwMode="auto">
            <a:xfrm rot="2571237">
              <a:off x="1746" y="989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7" name="AutoShape 22"/>
            <p:cNvSpPr>
              <a:spLocks noChangeArrowheads="1"/>
            </p:cNvSpPr>
            <p:nvPr/>
          </p:nvSpPr>
          <p:spPr bwMode="auto">
            <a:xfrm rot="888970">
              <a:off x="1837" y="1007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8" name="AutoShape 23"/>
            <p:cNvSpPr>
              <a:spLocks noChangeArrowheads="1"/>
            </p:cNvSpPr>
            <p:nvPr/>
          </p:nvSpPr>
          <p:spPr bwMode="auto">
            <a:xfrm rot="1583828">
              <a:off x="1927" y="989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9" name="AutoShape 24"/>
            <p:cNvSpPr>
              <a:spLocks noChangeArrowheads="1"/>
            </p:cNvSpPr>
            <p:nvPr/>
          </p:nvSpPr>
          <p:spPr bwMode="auto">
            <a:xfrm rot="1583828">
              <a:off x="2012" y="1042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0" name="AutoShape 25"/>
            <p:cNvSpPr>
              <a:spLocks noChangeArrowheads="1"/>
            </p:cNvSpPr>
            <p:nvPr/>
          </p:nvSpPr>
          <p:spPr bwMode="auto">
            <a:xfrm rot="1583828">
              <a:off x="2109" y="989"/>
              <a:ext cx="142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1" name="AutoShape 26"/>
            <p:cNvSpPr>
              <a:spLocks noChangeArrowheads="1"/>
            </p:cNvSpPr>
            <p:nvPr/>
          </p:nvSpPr>
          <p:spPr bwMode="auto">
            <a:xfrm rot="1583828">
              <a:off x="2154" y="1060"/>
              <a:ext cx="143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2" name="AutoShape 27"/>
            <p:cNvSpPr>
              <a:spLocks noChangeArrowheads="1"/>
            </p:cNvSpPr>
            <p:nvPr/>
          </p:nvSpPr>
          <p:spPr bwMode="auto">
            <a:xfrm rot="1583828">
              <a:off x="2245" y="1007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3" name="AutoShape 28"/>
            <p:cNvSpPr>
              <a:spLocks noChangeArrowheads="1"/>
            </p:cNvSpPr>
            <p:nvPr/>
          </p:nvSpPr>
          <p:spPr bwMode="auto">
            <a:xfrm rot="1583828">
              <a:off x="2290" y="1034"/>
              <a:ext cx="143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4" name="AutoShape 29"/>
            <p:cNvSpPr>
              <a:spLocks noChangeArrowheads="1"/>
            </p:cNvSpPr>
            <p:nvPr/>
          </p:nvSpPr>
          <p:spPr bwMode="auto">
            <a:xfrm rot="1583828">
              <a:off x="2381" y="1025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5" name="AutoShape 30"/>
            <p:cNvSpPr>
              <a:spLocks noChangeArrowheads="1"/>
            </p:cNvSpPr>
            <p:nvPr/>
          </p:nvSpPr>
          <p:spPr bwMode="auto">
            <a:xfrm rot="1583828">
              <a:off x="2466" y="1061"/>
              <a:ext cx="142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6" name="AutoShape 31"/>
            <p:cNvSpPr>
              <a:spLocks noChangeArrowheads="1"/>
            </p:cNvSpPr>
            <p:nvPr/>
          </p:nvSpPr>
          <p:spPr bwMode="auto">
            <a:xfrm rot="1583828">
              <a:off x="2562" y="1025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7" name="AutoShape 32"/>
            <p:cNvSpPr>
              <a:spLocks noChangeArrowheads="1"/>
            </p:cNvSpPr>
            <p:nvPr/>
          </p:nvSpPr>
          <p:spPr bwMode="auto">
            <a:xfrm rot="3013769">
              <a:off x="2679" y="1008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6156176" y="2420888"/>
            <a:ext cx="792088" cy="360040"/>
            <a:chOff x="1746" y="989"/>
            <a:chExt cx="1147" cy="357"/>
          </a:xfrm>
          <a:solidFill>
            <a:srgbClr val="FF3399">
              <a:alpha val="34118"/>
            </a:srgbClr>
          </a:solidFill>
        </p:grpSpPr>
        <p:sp>
          <p:nvSpPr>
            <p:cNvPr id="99" name="AutoShape 21"/>
            <p:cNvSpPr>
              <a:spLocks noChangeArrowheads="1"/>
            </p:cNvSpPr>
            <p:nvPr/>
          </p:nvSpPr>
          <p:spPr bwMode="auto">
            <a:xfrm rot="2571237">
              <a:off x="1746" y="989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0" name="AutoShape 22"/>
            <p:cNvSpPr>
              <a:spLocks noChangeArrowheads="1"/>
            </p:cNvSpPr>
            <p:nvPr/>
          </p:nvSpPr>
          <p:spPr bwMode="auto">
            <a:xfrm rot="888970">
              <a:off x="1837" y="1007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1" name="AutoShape 23"/>
            <p:cNvSpPr>
              <a:spLocks noChangeArrowheads="1"/>
            </p:cNvSpPr>
            <p:nvPr/>
          </p:nvSpPr>
          <p:spPr bwMode="auto">
            <a:xfrm rot="1583828">
              <a:off x="1927" y="989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2" name="AutoShape 24"/>
            <p:cNvSpPr>
              <a:spLocks noChangeArrowheads="1"/>
            </p:cNvSpPr>
            <p:nvPr/>
          </p:nvSpPr>
          <p:spPr bwMode="auto">
            <a:xfrm rot="1583828">
              <a:off x="2012" y="1042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3" name="AutoShape 25"/>
            <p:cNvSpPr>
              <a:spLocks noChangeArrowheads="1"/>
            </p:cNvSpPr>
            <p:nvPr/>
          </p:nvSpPr>
          <p:spPr bwMode="auto">
            <a:xfrm rot="1583828">
              <a:off x="2109" y="989"/>
              <a:ext cx="142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4" name="AutoShape 26"/>
            <p:cNvSpPr>
              <a:spLocks noChangeArrowheads="1"/>
            </p:cNvSpPr>
            <p:nvPr/>
          </p:nvSpPr>
          <p:spPr bwMode="auto">
            <a:xfrm rot="1583828">
              <a:off x="2154" y="1060"/>
              <a:ext cx="143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5" name="AutoShape 27"/>
            <p:cNvSpPr>
              <a:spLocks noChangeArrowheads="1"/>
            </p:cNvSpPr>
            <p:nvPr/>
          </p:nvSpPr>
          <p:spPr bwMode="auto">
            <a:xfrm rot="1583828">
              <a:off x="2245" y="1007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6" name="AutoShape 28"/>
            <p:cNvSpPr>
              <a:spLocks noChangeArrowheads="1"/>
            </p:cNvSpPr>
            <p:nvPr/>
          </p:nvSpPr>
          <p:spPr bwMode="auto">
            <a:xfrm rot="1583828">
              <a:off x="2290" y="1034"/>
              <a:ext cx="143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7" name="AutoShape 29"/>
            <p:cNvSpPr>
              <a:spLocks noChangeArrowheads="1"/>
            </p:cNvSpPr>
            <p:nvPr/>
          </p:nvSpPr>
          <p:spPr bwMode="auto">
            <a:xfrm rot="1583828">
              <a:off x="2381" y="1025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8" name="AutoShape 30"/>
            <p:cNvSpPr>
              <a:spLocks noChangeArrowheads="1"/>
            </p:cNvSpPr>
            <p:nvPr/>
          </p:nvSpPr>
          <p:spPr bwMode="auto">
            <a:xfrm rot="1583828">
              <a:off x="2466" y="1061"/>
              <a:ext cx="142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9" name="AutoShape 31"/>
            <p:cNvSpPr>
              <a:spLocks noChangeArrowheads="1"/>
            </p:cNvSpPr>
            <p:nvPr/>
          </p:nvSpPr>
          <p:spPr bwMode="auto">
            <a:xfrm rot="1583828">
              <a:off x="2562" y="1025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0" name="AutoShape 32"/>
            <p:cNvSpPr>
              <a:spLocks noChangeArrowheads="1"/>
            </p:cNvSpPr>
            <p:nvPr/>
          </p:nvSpPr>
          <p:spPr bwMode="auto">
            <a:xfrm rot="3013769">
              <a:off x="2679" y="1008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932040" y="4221088"/>
            <a:ext cx="792088" cy="360040"/>
            <a:chOff x="1746" y="989"/>
            <a:chExt cx="1147" cy="357"/>
          </a:xfrm>
          <a:solidFill>
            <a:srgbClr val="FF3399">
              <a:alpha val="34118"/>
            </a:srgbClr>
          </a:solidFill>
        </p:grpSpPr>
        <p:sp>
          <p:nvSpPr>
            <p:cNvPr id="112" name="AutoShape 21"/>
            <p:cNvSpPr>
              <a:spLocks noChangeArrowheads="1"/>
            </p:cNvSpPr>
            <p:nvPr/>
          </p:nvSpPr>
          <p:spPr bwMode="auto">
            <a:xfrm rot="2571237">
              <a:off x="1746" y="989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3" name="AutoShape 22"/>
            <p:cNvSpPr>
              <a:spLocks noChangeArrowheads="1"/>
            </p:cNvSpPr>
            <p:nvPr/>
          </p:nvSpPr>
          <p:spPr bwMode="auto">
            <a:xfrm rot="888970">
              <a:off x="1837" y="1007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4" name="AutoShape 23"/>
            <p:cNvSpPr>
              <a:spLocks noChangeArrowheads="1"/>
            </p:cNvSpPr>
            <p:nvPr/>
          </p:nvSpPr>
          <p:spPr bwMode="auto">
            <a:xfrm rot="1583828">
              <a:off x="1927" y="989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5" name="AutoShape 24"/>
            <p:cNvSpPr>
              <a:spLocks noChangeArrowheads="1"/>
            </p:cNvSpPr>
            <p:nvPr/>
          </p:nvSpPr>
          <p:spPr bwMode="auto">
            <a:xfrm rot="1583828">
              <a:off x="2012" y="1042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6" name="AutoShape 25"/>
            <p:cNvSpPr>
              <a:spLocks noChangeArrowheads="1"/>
            </p:cNvSpPr>
            <p:nvPr/>
          </p:nvSpPr>
          <p:spPr bwMode="auto">
            <a:xfrm rot="1583828">
              <a:off x="2109" y="989"/>
              <a:ext cx="142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7" name="AutoShape 26"/>
            <p:cNvSpPr>
              <a:spLocks noChangeArrowheads="1"/>
            </p:cNvSpPr>
            <p:nvPr/>
          </p:nvSpPr>
          <p:spPr bwMode="auto">
            <a:xfrm rot="1583828">
              <a:off x="2154" y="1060"/>
              <a:ext cx="143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8" name="AutoShape 27"/>
            <p:cNvSpPr>
              <a:spLocks noChangeArrowheads="1"/>
            </p:cNvSpPr>
            <p:nvPr/>
          </p:nvSpPr>
          <p:spPr bwMode="auto">
            <a:xfrm rot="1583828">
              <a:off x="2245" y="1007"/>
              <a:ext cx="142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9" name="AutoShape 28"/>
            <p:cNvSpPr>
              <a:spLocks noChangeArrowheads="1"/>
            </p:cNvSpPr>
            <p:nvPr/>
          </p:nvSpPr>
          <p:spPr bwMode="auto">
            <a:xfrm rot="1583828">
              <a:off x="2290" y="1034"/>
              <a:ext cx="143" cy="286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0" name="AutoShape 29"/>
            <p:cNvSpPr>
              <a:spLocks noChangeArrowheads="1"/>
            </p:cNvSpPr>
            <p:nvPr/>
          </p:nvSpPr>
          <p:spPr bwMode="auto">
            <a:xfrm rot="1583828">
              <a:off x="2381" y="1025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1" name="AutoShape 30"/>
            <p:cNvSpPr>
              <a:spLocks noChangeArrowheads="1"/>
            </p:cNvSpPr>
            <p:nvPr/>
          </p:nvSpPr>
          <p:spPr bwMode="auto">
            <a:xfrm rot="1583828">
              <a:off x="2466" y="1061"/>
              <a:ext cx="142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2" name="AutoShape 31"/>
            <p:cNvSpPr>
              <a:spLocks noChangeArrowheads="1"/>
            </p:cNvSpPr>
            <p:nvPr/>
          </p:nvSpPr>
          <p:spPr bwMode="auto">
            <a:xfrm rot="1583828">
              <a:off x="2562" y="1025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3" name="AutoShape 32"/>
            <p:cNvSpPr>
              <a:spLocks noChangeArrowheads="1"/>
            </p:cNvSpPr>
            <p:nvPr/>
          </p:nvSpPr>
          <p:spPr bwMode="auto">
            <a:xfrm rot="3013769">
              <a:off x="2679" y="1008"/>
              <a:ext cx="143" cy="285"/>
            </a:xfrm>
            <a:prstGeom prst="flowChartOnlineStorag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60" name="직사각형 59"/>
          <p:cNvSpPr/>
          <p:nvPr/>
        </p:nvSpPr>
        <p:spPr>
          <a:xfrm>
            <a:off x="827088" y="1339850"/>
            <a:ext cx="7488237" cy="48244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742950" indent="-74295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언수외</a:t>
            </a: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→ 국영수</a:t>
            </a:r>
          </a:p>
          <a:p>
            <a:pPr marL="742950" indent="-74295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수학능력 검증 → 지식측정</a:t>
            </a:r>
            <a:r>
              <a:rPr kumimoji="0" lang="en-US" altLang="ko-KR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(</a:t>
            </a: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교과중심 형</a:t>
            </a:r>
            <a:r>
              <a:rPr kumimoji="0" lang="en-US" altLang="ko-KR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)</a:t>
            </a:r>
          </a:p>
          <a:p>
            <a:pPr marL="742950" indent="-74295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쉬운 </a:t>
            </a:r>
            <a:r>
              <a:rPr kumimoji="0" lang="en-US" altLang="ko-KR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A</a:t>
            </a: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형 </a:t>
            </a:r>
            <a:r>
              <a:rPr kumimoji="0" lang="en-US" altLang="ko-KR" sz="28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vs</a:t>
            </a:r>
            <a:r>
              <a:rPr kumimoji="0" lang="en-US" altLang="ko-KR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어려운 </a:t>
            </a:r>
            <a:r>
              <a:rPr kumimoji="0" lang="en-US" altLang="ko-KR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B</a:t>
            </a: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형</a:t>
            </a:r>
            <a:endParaRPr kumimoji="0" lang="en-US" altLang="ko-KR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742950" indent="-74295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en-US" altLang="ko-KR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A,B </a:t>
            </a: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중 </a:t>
            </a:r>
            <a:r>
              <a:rPr kumimoji="0" lang="ko-KR" altLang="en-US" sz="28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택</a:t>
            </a: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kumimoji="0" lang="en-US" altLang="ko-KR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1</a:t>
            </a:r>
          </a:p>
          <a:p>
            <a:pPr marL="742950" indent="-74295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영어 듣기 </a:t>
            </a:r>
            <a:r>
              <a:rPr kumimoji="0" lang="en-US" altLang="ko-KR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50%</a:t>
            </a:r>
            <a:r>
              <a:rPr kumimoji="0"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→ 실생활 적용 강화</a:t>
            </a:r>
            <a:endParaRPr kumimoji="0" lang="en-US" altLang="ko-K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61" name="AutoShape 32"/>
          <p:cNvSpPr>
            <a:spLocks noChangeArrowheads="1"/>
          </p:cNvSpPr>
          <p:nvPr/>
        </p:nvSpPr>
        <p:spPr bwMode="auto">
          <a:xfrm rot="5400000">
            <a:off x="3638550" y="1495426"/>
            <a:ext cx="503237" cy="1357312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AutoShape 32"/>
          <p:cNvSpPr>
            <a:spLocks noChangeArrowheads="1"/>
          </p:cNvSpPr>
          <p:nvPr/>
        </p:nvSpPr>
        <p:spPr bwMode="auto">
          <a:xfrm rot="5400000">
            <a:off x="6067425" y="1212851"/>
            <a:ext cx="503237" cy="3643312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AutoShape 32"/>
          <p:cNvSpPr>
            <a:spLocks noChangeArrowheads="1"/>
          </p:cNvSpPr>
          <p:nvPr/>
        </p:nvSpPr>
        <p:spPr bwMode="auto">
          <a:xfrm rot="5400000">
            <a:off x="5888831" y="4174332"/>
            <a:ext cx="503237" cy="2857500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uild="p" animBg="1"/>
      <p:bldP spid="61" grpId="0" animBg="1"/>
      <p:bldP spid="62" grpId="0" animBg="1"/>
      <p:bldP spid="6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ko-KR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수시 유형별 합격 전략</a:t>
            </a:r>
            <a:r>
              <a:rPr lang="en-US" altLang="ko-KR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[</a:t>
            </a:r>
            <a:r>
              <a:rPr lang="ko-KR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중상위권대학</a:t>
            </a:r>
            <a:r>
              <a:rPr lang="en-US" altLang="ko-KR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]</a:t>
            </a:r>
            <a:endParaRPr kumimoji="0" lang="ko-KR" alt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  <a:cs typeface="+mj-cs"/>
            </a:endParaRP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0"/>
            <a:endParaRPr kumimoji="0" lang="ko-KR" altLang="en-US"/>
          </a:p>
        </p:txBody>
      </p:sp>
      <p:sp>
        <p:nvSpPr>
          <p:cNvPr id="34820" name="AutoShape 29"/>
          <p:cNvSpPr>
            <a:spLocks noChangeArrowheads="1"/>
          </p:cNvSpPr>
          <p:nvPr/>
        </p:nvSpPr>
        <p:spPr bwMode="auto">
          <a:xfrm>
            <a:off x="1497013" y="2476500"/>
            <a:ext cx="6489700" cy="301625"/>
          </a:xfrm>
          <a:prstGeom prst="roundRect">
            <a:avLst>
              <a:gd name="adj" fmla="val 25981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b="1">
              <a:solidFill>
                <a:srgbClr val="000000"/>
              </a:solidFill>
            </a:endParaRPr>
          </a:p>
        </p:txBody>
      </p:sp>
      <p:grpSp>
        <p:nvGrpSpPr>
          <p:cNvPr id="2" name="그룹 21"/>
          <p:cNvGrpSpPr>
            <a:grpSpLocks/>
          </p:cNvGrpSpPr>
          <p:nvPr/>
        </p:nvGrpSpPr>
        <p:grpSpPr bwMode="auto">
          <a:xfrm>
            <a:off x="250825" y="1412875"/>
            <a:ext cx="8569325" cy="4638675"/>
            <a:chOff x="251520" y="1412776"/>
            <a:chExt cx="8569325" cy="4638675"/>
          </a:xfrm>
        </p:grpSpPr>
        <p:grpSp>
          <p:nvGrpSpPr>
            <p:cNvPr id="34825" name="그룹 17"/>
            <p:cNvGrpSpPr>
              <a:grpSpLocks/>
            </p:cNvGrpSpPr>
            <p:nvPr/>
          </p:nvGrpSpPr>
          <p:grpSpPr bwMode="auto">
            <a:xfrm>
              <a:off x="251520" y="1412776"/>
              <a:ext cx="8569325" cy="4638675"/>
              <a:chOff x="252215" y="1412116"/>
              <a:chExt cx="8568952" cy="4639345"/>
            </a:xfrm>
          </p:grpSpPr>
          <p:graphicFrame>
            <p:nvGraphicFramePr>
              <p:cNvPr id="34827" name="차트 18"/>
              <p:cNvGraphicFramePr>
                <a:graphicFrameLocks/>
              </p:cNvGraphicFramePr>
              <p:nvPr/>
            </p:nvGraphicFramePr>
            <p:xfrm>
              <a:off x="252215" y="1412116"/>
              <a:ext cx="8568952" cy="4639345"/>
            </p:xfrm>
            <a:graphic>
              <a:graphicData uri="http://schemas.openxmlformats.org/presentationml/2006/ole">
                <p:oleObj spid="_x0000_s34827" r:id="rId3" imgW="8571719" imgH="4639458" progId="Excel.Sheet.8">
                  <p:embed/>
                </p:oleObj>
              </a:graphicData>
            </a:graphic>
          </p:graphicFrame>
          <p:sp>
            <p:nvSpPr>
              <p:cNvPr id="34828" name="TextBox 19"/>
              <p:cNvSpPr txBox="1">
                <a:spLocks noChangeArrowheads="1"/>
              </p:cNvSpPr>
              <p:nvPr/>
            </p:nvSpPr>
            <p:spPr bwMode="auto">
              <a:xfrm>
                <a:off x="2700380" y="2924503"/>
                <a:ext cx="1723474" cy="14775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ko-KR" altLang="en-US" sz="3000">
                    <a:solidFill>
                      <a:schemeClr val="bg1"/>
                    </a:solidFill>
                    <a:latin typeface="HY울릉도B" pitchFamily="18" charset="-127"/>
                    <a:ea typeface="HY울릉도B" pitchFamily="18" charset="-127"/>
                  </a:rPr>
                  <a:t>일반전형</a:t>
                </a:r>
                <a:endParaRPr lang="en-US" altLang="ko-KR" sz="3000"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endParaRPr>
              </a:p>
              <a:p>
                <a:r>
                  <a:rPr lang="en-US" altLang="ko-KR" sz="3000">
                    <a:solidFill>
                      <a:schemeClr val="bg1"/>
                    </a:solidFill>
                    <a:latin typeface="HY울릉도B" pitchFamily="18" charset="-127"/>
                    <a:ea typeface="HY울릉도B" pitchFamily="18" charset="-127"/>
                  </a:rPr>
                  <a:t>45%</a:t>
                </a:r>
                <a:endParaRPr lang="ko-KR" altLang="en-US" sz="3000"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endParaRPr>
              </a:p>
              <a:p>
                <a:r>
                  <a:rPr lang="ko-KR" altLang="en-US" sz="3000">
                    <a:solidFill>
                      <a:schemeClr val="bg1"/>
                    </a:solidFill>
                    <a:latin typeface="HY울릉도B" pitchFamily="18" charset="-127"/>
                    <a:ea typeface="HY울릉도B" pitchFamily="18" charset="-127"/>
                  </a:rPr>
                  <a:t>논술</a:t>
                </a:r>
                <a:endParaRPr lang="en-US" altLang="ko-KR" sz="3000"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endParaRPr>
              </a:p>
            </p:txBody>
          </p:sp>
          <p:sp>
            <p:nvSpPr>
              <p:cNvPr id="19" name="TextBox 20"/>
              <p:cNvSpPr txBox="1">
                <a:spLocks noChangeArrowheads="1"/>
              </p:cNvSpPr>
              <p:nvPr/>
            </p:nvSpPr>
            <p:spPr bwMode="auto">
              <a:xfrm>
                <a:off x="4174757" y="4994033"/>
                <a:ext cx="1262007" cy="522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ko-KR" altLang="en-US" sz="2800" dirty="0">
                    <a:solidFill>
                      <a:schemeClr val="tx2">
                        <a:lumMod val="50000"/>
                      </a:schemeClr>
                    </a:solidFill>
                    <a:latin typeface="HY울릉도B" pitchFamily="18" charset="-127"/>
                    <a:ea typeface="HY울릉도B" pitchFamily="18" charset="-127"/>
                  </a:rPr>
                  <a:t>특기자</a:t>
                </a:r>
                <a:endParaRPr lang="en-US" altLang="ko-KR" sz="28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endParaRPr>
              </a:p>
            </p:txBody>
          </p:sp>
          <p:sp>
            <p:nvSpPr>
              <p:cNvPr id="20" name="TextBox 22"/>
              <p:cNvSpPr txBox="1">
                <a:spLocks noChangeArrowheads="1"/>
              </p:cNvSpPr>
              <p:nvPr/>
            </p:nvSpPr>
            <p:spPr bwMode="auto">
              <a:xfrm>
                <a:off x="5111341" y="3644463"/>
                <a:ext cx="1262007" cy="954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ko-KR" altLang="en-US" sz="2800" dirty="0">
                    <a:solidFill>
                      <a:schemeClr val="tx2">
                        <a:lumMod val="50000"/>
                      </a:schemeClr>
                    </a:solidFill>
                    <a:latin typeface="HY울릉도B" pitchFamily="18" charset="-127"/>
                    <a:ea typeface="HY울릉도B" pitchFamily="18" charset="-127"/>
                  </a:rPr>
                  <a:t>사정관</a:t>
                </a:r>
                <a:endParaRPr lang="en-US" altLang="ko-KR" sz="28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endParaRPr>
              </a:p>
              <a:p>
                <a:pPr>
                  <a:defRPr/>
                </a:pPr>
                <a:r>
                  <a:rPr lang="ko-KR" altLang="en-US" sz="2800" dirty="0">
                    <a:solidFill>
                      <a:schemeClr val="tx2">
                        <a:lumMod val="50000"/>
                      </a:schemeClr>
                    </a:solidFill>
                    <a:latin typeface="HY울릉도B" pitchFamily="18" charset="-127"/>
                    <a:ea typeface="HY울릉도B" pitchFamily="18" charset="-127"/>
                  </a:rPr>
                  <a:t>서류</a:t>
                </a:r>
              </a:p>
            </p:txBody>
          </p:sp>
          <p:sp>
            <p:nvSpPr>
              <p:cNvPr id="21" name="TextBox 23"/>
              <p:cNvSpPr txBox="1">
                <a:spLocks noChangeArrowheads="1"/>
              </p:cNvSpPr>
              <p:nvPr/>
            </p:nvSpPr>
            <p:spPr bwMode="auto">
              <a:xfrm>
                <a:off x="4646224" y="1988462"/>
                <a:ext cx="1338205" cy="1478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ko-KR" altLang="en-US" sz="3000" dirty="0">
                    <a:solidFill>
                      <a:schemeClr val="tx2">
                        <a:lumMod val="50000"/>
                      </a:schemeClr>
                    </a:solidFill>
                    <a:latin typeface="HY울릉도B" pitchFamily="18" charset="-127"/>
                    <a:ea typeface="HY울릉도B" pitchFamily="18" charset="-127"/>
                  </a:rPr>
                  <a:t>학생부</a:t>
                </a:r>
                <a:endParaRPr lang="en-US" altLang="ko-KR" sz="30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endParaRPr>
              </a:p>
              <a:p>
                <a:pPr>
                  <a:defRPr/>
                </a:pPr>
                <a:r>
                  <a:rPr lang="en-US" altLang="ko-KR" sz="3000" dirty="0">
                    <a:solidFill>
                      <a:schemeClr val="tx2">
                        <a:lumMod val="50000"/>
                      </a:schemeClr>
                    </a:solidFill>
                    <a:latin typeface="HY울릉도B" pitchFamily="18" charset="-127"/>
                    <a:ea typeface="HY울릉도B" pitchFamily="18" charset="-127"/>
                  </a:rPr>
                  <a:t>35%</a:t>
                </a:r>
              </a:p>
              <a:p>
                <a:pPr>
                  <a:defRPr/>
                </a:pPr>
                <a:r>
                  <a:rPr lang="ko-KR" altLang="en-US" sz="3000" dirty="0">
                    <a:solidFill>
                      <a:schemeClr val="tx2">
                        <a:lumMod val="50000"/>
                      </a:schemeClr>
                    </a:solidFill>
                    <a:latin typeface="HY울릉도B" pitchFamily="18" charset="-127"/>
                    <a:ea typeface="HY울릉도B" pitchFamily="18" charset="-127"/>
                  </a:rPr>
                  <a:t>서류</a:t>
                </a:r>
              </a:p>
            </p:txBody>
          </p:sp>
        </p:grpSp>
        <p:sp>
          <p:nvSpPr>
            <p:cNvPr id="34826" name="TextBox 32"/>
            <p:cNvSpPr txBox="1">
              <a:spLocks noChangeArrowheads="1"/>
            </p:cNvSpPr>
            <p:nvPr/>
          </p:nvSpPr>
          <p:spPr bwMode="auto">
            <a:xfrm>
              <a:off x="4716463" y="4437063"/>
              <a:ext cx="1150937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000">
                  <a:latin typeface="HY울릉도B" pitchFamily="18" charset="-127"/>
                  <a:ea typeface="HY울릉도B" pitchFamily="18" charset="-127"/>
                </a:rPr>
                <a:t>20%</a:t>
              </a:r>
              <a:endParaRPr lang="ko-KR" altLang="en-US" sz="3000"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4" name="그룹 39"/>
          <p:cNvGrpSpPr>
            <a:grpSpLocks/>
          </p:cNvGrpSpPr>
          <p:nvPr/>
        </p:nvGrpSpPr>
        <p:grpSpPr bwMode="auto">
          <a:xfrm>
            <a:off x="251518" y="1340768"/>
            <a:ext cx="2592288" cy="1944687"/>
            <a:chOff x="6732238" y="1268760"/>
            <a:chExt cx="1656184" cy="194421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6" name="모서리가 둥근 사각형 설명선 25"/>
            <p:cNvSpPr/>
            <p:nvPr/>
          </p:nvSpPr>
          <p:spPr bwMode="auto">
            <a:xfrm>
              <a:off x="6732238" y="1268760"/>
              <a:ext cx="1656184" cy="1944216"/>
            </a:xfrm>
            <a:prstGeom prst="wedgeRoundRectCallout">
              <a:avLst>
                <a:gd name="adj1" fmla="val 50383"/>
                <a:gd name="adj2" fmla="val 76662"/>
                <a:gd name="adj3" fmla="val 16667"/>
              </a:avLst>
            </a:prstGeom>
            <a:grpFill/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84138" lvl="1" defTabSz="711200">
                <a:lnSpc>
                  <a:spcPct val="120000"/>
                </a:lnSpc>
                <a:defRPr/>
              </a:pPr>
              <a:endParaRPr lang="ko-KR" alt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8" name="Text Box 24"/>
            <p:cNvSpPr txBox="1">
              <a:spLocks noChangeArrowheads="1"/>
            </p:cNvSpPr>
            <p:nvPr/>
          </p:nvSpPr>
          <p:spPr bwMode="gray">
            <a:xfrm>
              <a:off x="6778244" y="1427254"/>
              <a:ext cx="1518168" cy="143696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indent="-228600" algn="just" latinLnBrk="0">
                <a:lnSpc>
                  <a:spcPct val="200000"/>
                </a:lnSpc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내신</a:t>
              </a:r>
              <a:r>
                <a:rPr kumimoji="0" lang="en-US" altLang="ko-KR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:2~5</a:t>
              </a: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등급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200000"/>
                </a:lnSpc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수능</a:t>
              </a:r>
              <a:r>
                <a:rPr kumimoji="0" lang="en-US" altLang="ko-KR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:3~4</a:t>
              </a: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등급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5" name="그룹 39"/>
          <p:cNvGrpSpPr>
            <a:grpSpLocks/>
          </p:cNvGrpSpPr>
          <p:nvPr/>
        </p:nvGrpSpPr>
        <p:grpSpPr bwMode="auto">
          <a:xfrm>
            <a:off x="6300193" y="1196752"/>
            <a:ext cx="2664296" cy="1944687"/>
            <a:chOff x="6686235" y="1268760"/>
            <a:chExt cx="1702189" cy="194421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3" name="모서리가 둥근 사각형 설명선 32"/>
            <p:cNvSpPr/>
            <p:nvPr/>
          </p:nvSpPr>
          <p:spPr bwMode="auto">
            <a:xfrm>
              <a:off x="6686235" y="1268760"/>
              <a:ext cx="1702189" cy="1944216"/>
            </a:xfrm>
            <a:prstGeom prst="wedgeRoundRectCallout">
              <a:avLst>
                <a:gd name="adj1" fmla="val -43998"/>
                <a:gd name="adj2" fmla="val 67766"/>
                <a:gd name="adj3" fmla="val 16667"/>
              </a:avLst>
            </a:prstGeom>
            <a:grpFill/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84138" lvl="1" defTabSz="711200">
                <a:lnSpc>
                  <a:spcPct val="120000"/>
                </a:lnSpc>
                <a:defRPr/>
              </a:pPr>
              <a:endParaRPr lang="ko-KR" alt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4" name="Text Box 24"/>
            <p:cNvSpPr txBox="1">
              <a:spLocks noChangeArrowheads="1"/>
            </p:cNvSpPr>
            <p:nvPr/>
          </p:nvSpPr>
          <p:spPr bwMode="gray">
            <a:xfrm>
              <a:off x="6732241" y="1427254"/>
              <a:ext cx="1584396" cy="143696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indent="-228600" algn="just" latinLnBrk="0">
                <a:lnSpc>
                  <a:spcPct val="200000"/>
                </a:lnSpc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내신</a:t>
              </a:r>
              <a:r>
                <a:rPr kumimoji="0" lang="en-US" altLang="ko-KR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:1~2</a:t>
              </a: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등급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200000"/>
                </a:lnSpc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수능</a:t>
              </a:r>
              <a:r>
                <a:rPr kumimoji="0" lang="en-US" altLang="ko-KR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:2</a:t>
              </a: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등급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6" name="그룹 39"/>
          <p:cNvGrpSpPr>
            <a:grpSpLocks/>
          </p:cNvGrpSpPr>
          <p:nvPr/>
        </p:nvGrpSpPr>
        <p:grpSpPr bwMode="auto">
          <a:xfrm rot="5400000">
            <a:off x="6498487" y="3987358"/>
            <a:ext cx="1944000" cy="2988000"/>
            <a:chOff x="6686235" y="1281403"/>
            <a:chExt cx="1242000" cy="243448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6" name="모서리가 둥근 사각형 설명선 35"/>
            <p:cNvSpPr/>
            <p:nvPr/>
          </p:nvSpPr>
          <p:spPr bwMode="auto">
            <a:xfrm>
              <a:off x="6686235" y="1281403"/>
              <a:ext cx="1242000" cy="2434480"/>
            </a:xfrm>
            <a:prstGeom prst="wedgeRoundRectCallout">
              <a:avLst>
                <a:gd name="adj1" fmla="val -40820"/>
                <a:gd name="adj2" fmla="val 55446"/>
                <a:gd name="adj3" fmla="val 16667"/>
              </a:avLst>
            </a:prstGeom>
            <a:grpFill/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84138" lvl="1" defTabSz="711200">
                <a:lnSpc>
                  <a:spcPct val="120000"/>
                </a:lnSpc>
                <a:defRPr/>
              </a:pPr>
              <a:endParaRPr lang="ko-KR" alt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7" name="Text Box 24"/>
            <p:cNvSpPr txBox="1">
              <a:spLocks noChangeArrowheads="1"/>
            </p:cNvSpPr>
            <p:nvPr/>
          </p:nvSpPr>
          <p:spPr bwMode="gray">
            <a:xfrm rot="16200000">
              <a:off x="6112476" y="2056909"/>
              <a:ext cx="2341532" cy="918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indent="-228600" algn="just" latinLnBrk="0">
                <a:lnSpc>
                  <a:spcPct val="200000"/>
                </a:lnSpc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내신</a:t>
              </a:r>
              <a:r>
                <a:rPr kumimoji="0" lang="en-US" altLang="ko-KR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:1.5~3.5</a:t>
              </a: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등급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200000"/>
                </a:lnSpc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수능</a:t>
              </a:r>
              <a:r>
                <a:rPr kumimoji="0" lang="en-US" altLang="ko-KR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:2~4</a:t>
              </a: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등급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수시 사례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[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일반전형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]</a:t>
            </a:r>
            <a:endParaRPr kumimoji="0" lang="ko-KR" alt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  <a:cs typeface="+mj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285750" y="2357438"/>
            <a:ext cx="8215313" cy="1643062"/>
          </a:xfrm>
          <a:prstGeom prst="roundRect">
            <a:avLst>
              <a:gd name="adj" fmla="val 10849"/>
            </a:avLst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내신 </a:t>
            </a:r>
            <a:r>
              <a:rPr lang="en-US" altLang="ko-KR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3.5</a:t>
            </a:r>
            <a:r>
              <a:rPr lang="ko-KR" altLang="en-US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등급 수능 </a:t>
            </a:r>
            <a:r>
              <a:rPr lang="en-US" altLang="ko-KR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1/1/1/1.5</a:t>
            </a:r>
            <a:endParaRPr lang="ko-KR" altLang="en-US" sz="35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>
              <a:defRPr/>
            </a:pPr>
            <a:r>
              <a:rPr lang="ko-KR" altLang="en-US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고려대 경영</a:t>
            </a:r>
            <a:r>
              <a:rPr lang="en-US" altLang="ko-KR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불합격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85750" y="4429125"/>
            <a:ext cx="8215313" cy="1643063"/>
          </a:xfrm>
          <a:prstGeom prst="roundRect">
            <a:avLst>
              <a:gd name="adj" fmla="val 10849"/>
            </a:avLst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내신 </a:t>
            </a:r>
            <a:r>
              <a:rPr lang="en-US" altLang="ko-KR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3.5</a:t>
            </a:r>
            <a:r>
              <a:rPr lang="ko-KR" altLang="en-US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등급 수능 </a:t>
            </a:r>
            <a:r>
              <a:rPr lang="en-US" altLang="ko-KR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2/1/2/2</a:t>
            </a:r>
            <a:endParaRPr lang="ko-KR" altLang="en-US" sz="35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>
              <a:defRPr/>
            </a:pPr>
            <a:r>
              <a:rPr lang="ko-KR" altLang="en-US" sz="35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고려대 경영 합격</a:t>
            </a:r>
          </a:p>
        </p:txBody>
      </p:sp>
      <p:sp>
        <p:nvSpPr>
          <p:cNvPr id="12" name="제목 1"/>
          <p:cNvSpPr txBox="1">
            <a:spLocks/>
          </p:cNvSpPr>
          <p:nvPr/>
        </p:nvSpPr>
        <p:spPr bwMode="auto">
          <a:xfrm>
            <a:off x="500063" y="1285875"/>
            <a:ext cx="507206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defRPr/>
            </a:pPr>
            <a:r>
              <a:rPr kumimoji="0" lang="ko-KR" altLang="en-US" sz="3600" b="1" dirty="0">
                <a:latin typeface="HY헤드라인M" pitchFamily="18" charset="-127"/>
                <a:ea typeface="HY헤드라인M" pitchFamily="18" charset="-127"/>
                <a:cs typeface="+mj-cs"/>
              </a:rPr>
              <a:t>수시 성공 </a:t>
            </a:r>
            <a:r>
              <a:rPr kumimoji="0" lang="en-US" altLang="ko-KR" sz="3600" b="1" dirty="0">
                <a:latin typeface="HY헤드라인M" pitchFamily="18" charset="-127"/>
                <a:ea typeface="HY헤드라인M" pitchFamily="18" charset="-127"/>
                <a:cs typeface="+mj-cs"/>
              </a:rPr>
              <a:t>/ </a:t>
            </a:r>
            <a:r>
              <a:rPr kumimoji="0" lang="ko-KR" altLang="en-US" sz="3600" b="1" dirty="0">
                <a:latin typeface="HY헤드라인M" pitchFamily="18" charset="-127"/>
                <a:ea typeface="HY헤드라인M" pitchFamily="18" charset="-127"/>
                <a:cs typeface="+mj-cs"/>
              </a:rPr>
              <a:t>실패 사례</a:t>
            </a:r>
          </a:p>
        </p:txBody>
      </p:sp>
      <p:sp>
        <p:nvSpPr>
          <p:cNvPr id="13" name="AutoShape 31"/>
          <p:cNvSpPr>
            <a:spLocks noChangeArrowheads="1"/>
          </p:cNvSpPr>
          <p:nvPr/>
        </p:nvSpPr>
        <p:spPr bwMode="auto">
          <a:xfrm>
            <a:off x="357188" y="4500563"/>
            <a:ext cx="8072437" cy="357187"/>
          </a:xfrm>
          <a:prstGeom prst="roundRect">
            <a:avLst>
              <a:gd name="adj" fmla="val 25981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ko-KR" altLang="en-US">
              <a:solidFill>
                <a:srgbClr val="000000"/>
              </a:solidFill>
              <a:ea typeface="굴림" pitchFamily="50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00063" y="4214813"/>
            <a:ext cx="1357312" cy="500062"/>
          </a:xfrm>
          <a:prstGeom prst="roundRect">
            <a:avLst/>
          </a:prstGeom>
          <a:solidFill>
            <a:srgbClr val="66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 b="1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사례</a:t>
            </a:r>
            <a:r>
              <a:rPr lang="en-US" altLang="ko-KR" sz="2000" b="1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sz="2000" b="1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AutoShape 31"/>
          <p:cNvSpPr>
            <a:spLocks noChangeArrowheads="1"/>
          </p:cNvSpPr>
          <p:nvPr/>
        </p:nvSpPr>
        <p:spPr bwMode="auto">
          <a:xfrm>
            <a:off x="357188" y="2428875"/>
            <a:ext cx="8072437" cy="357188"/>
          </a:xfrm>
          <a:prstGeom prst="roundRect">
            <a:avLst>
              <a:gd name="adj" fmla="val 25981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ko-KR" altLang="en-US">
              <a:solidFill>
                <a:srgbClr val="000000"/>
              </a:solidFill>
              <a:ea typeface="굴림" pitchFamily="50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500063" y="2143125"/>
            <a:ext cx="1357312" cy="500063"/>
          </a:xfrm>
          <a:prstGeom prst="roundRect">
            <a:avLst/>
          </a:prstGeom>
          <a:solidFill>
            <a:srgbClr val="66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 b="1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사례</a:t>
            </a:r>
            <a:r>
              <a:rPr lang="en-US" altLang="ko-KR" sz="2000" b="1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sz="2000" b="1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입학사정관 준비</a:t>
            </a:r>
          </a:p>
        </p:txBody>
      </p:sp>
      <p:grpSp>
        <p:nvGrpSpPr>
          <p:cNvPr id="2" name="그룹 21"/>
          <p:cNvGrpSpPr>
            <a:grpSpLocks/>
          </p:cNvGrpSpPr>
          <p:nvPr/>
        </p:nvGrpSpPr>
        <p:grpSpPr bwMode="auto">
          <a:xfrm>
            <a:off x="179388" y="4946650"/>
            <a:ext cx="5049837" cy="1362075"/>
            <a:chOff x="285720" y="5231944"/>
            <a:chExt cx="4765090" cy="1362844"/>
          </a:xfrm>
        </p:grpSpPr>
        <p:sp>
          <p:nvSpPr>
            <p:cNvPr id="4" name="Rectangle 55"/>
            <p:cNvSpPr>
              <a:spLocks noChangeArrowheads="1"/>
            </p:cNvSpPr>
            <p:nvPr/>
          </p:nvSpPr>
          <p:spPr bwMode="auto">
            <a:xfrm>
              <a:off x="285720" y="5231944"/>
              <a:ext cx="951220" cy="136284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ko-KR" altLang="en-US" dirty="0"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체험활동</a:t>
              </a:r>
            </a:p>
          </p:txBody>
        </p:sp>
        <p:sp>
          <p:nvSpPr>
            <p:cNvPr id="36880" name="Text Box 5"/>
            <p:cNvSpPr txBox="1">
              <a:spLocks noChangeArrowheads="1"/>
            </p:cNvSpPr>
            <p:nvPr/>
          </p:nvSpPr>
          <p:spPr bwMode="auto">
            <a:xfrm>
              <a:off x="1372495" y="5295727"/>
              <a:ext cx="3678315" cy="1094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7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ko-KR" altLang="en-US">
                  <a:latin typeface="HY울릉도B" pitchFamily="18" charset="-127"/>
                  <a:ea typeface="HY울릉도B" pitchFamily="18" charset="-127"/>
                </a:rPr>
                <a:t> 독서체험(독서 기록장 </a:t>
              </a:r>
              <a:r>
                <a:rPr kumimoji="0" lang="en-US" altLang="ko-KR">
                  <a:latin typeface="HY울릉도B" pitchFamily="18" charset="-127"/>
                  <a:ea typeface="HY울릉도B" pitchFamily="18" charset="-127"/>
                </a:rPr>
                <a:t>)</a:t>
              </a:r>
              <a:endParaRPr kumimoji="0" lang="ko-KR" altLang="en-US">
                <a:latin typeface="HY울릉도B" pitchFamily="18" charset="-127"/>
                <a:ea typeface="HY울릉도B" pitchFamily="18" charset="-127"/>
              </a:endParaRPr>
            </a:p>
            <a:p>
              <a:pPr eaLnBrk="0" latinLnBrk="0" hangingPunct="0">
                <a:lnSpc>
                  <a:spcPct val="17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ko-KR" altLang="en-US">
                  <a:latin typeface="HY울릉도B" pitchFamily="18" charset="-127"/>
                  <a:ea typeface="HY울릉도B" pitchFamily="18" charset="-127"/>
                </a:rPr>
                <a:t> 봉사활동(지속성 및 연계성</a:t>
              </a:r>
              <a:r>
                <a:rPr kumimoji="0" lang="en-US" altLang="ko-KR">
                  <a:latin typeface="HY울릉도B" pitchFamily="18" charset="-127"/>
                  <a:ea typeface="HY울릉도B" pitchFamily="18" charset="-127"/>
                </a:rPr>
                <a:t>)</a:t>
              </a:r>
              <a:endParaRPr kumimoji="0" lang="ko-KR" altLang="en-US">
                <a:latin typeface="HY울릉도B" pitchFamily="18" charset="-127"/>
                <a:ea typeface="HY울릉도B" pitchFamily="18" charset="-127"/>
              </a:endParaRPr>
            </a:p>
          </p:txBody>
        </p:sp>
      </p:grpSp>
      <p:sp>
        <p:nvSpPr>
          <p:cNvPr id="6" name="Rectangle 60"/>
          <p:cNvSpPr>
            <a:spLocks noChangeArrowheads="1"/>
          </p:cNvSpPr>
          <p:nvPr/>
        </p:nvSpPr>
        <p:spPr bwMode="auto">
          <a:xfrm>
            <a:off x="5453063" y="2073275"/>
            <a:ext cx="3511550" cy="3600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457200" indent="-457200" eaLnBrk="0" latinLnBrk="0" hangingPunct="0">
              <a:lnSpc>
                <a:spcPct val="150000"/>
              </a:lnSpc>
              <a:buFontTx/>
              <a:buChar char="•"/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학교 생활에 충실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defRPr/>
            </a:pP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  -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교내수상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defRPr/>
            </a:pP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  -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임원 및 체험활동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defRPr/>
            </a:pP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  -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내신 관리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Char char="•"/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주요 활동내역 기록</a:t>
            </a:r>
          </a:p>
        </p:txBody>
      </p:sp>
      <p:sp>
        <p:nvSpPr>
          <p:cNvPr id="7" name="AutoShape 61"/>
          <p:cNvSpPr>
            <a:spLocks noChangeArrowheads="1"/>
          </p:cNvSpPr>
          <p:nvPr/>
        </p:nvSpPr>
        <p:spPr bwMode="auto">
          <a:xfrm rot="5400000">
            <a:off x="4371182" y="3820319"/>
            <a:ext cx="1887537" cy="333375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31750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kumimoji="0" lang="ko-KR" altLang="en-US" sz="2000">
              <a:latin typeface="HY울릉도M" pitchFamily="18" charset="-127"/>
              <a:ea typeface="HY울릉도M" pitchFamily="18" charset="-127"/>
            </a:endParaRPr>
          </a:p>
        </p:txBody>
      </p:sp>
      <p:grpSp>
        <p:nvGrpSpPr>
          <p:cNvPr id="3" name="그룹 19"/>
          <p:cNvGrpSpPr>
            <a:grpSpLocks/>
          </p:cNvGrpSpPr>
          <p:nvPr/>
        </p:nvGrpSpPr>
        <p:grpSpPr bwMode="auto">
          <a:xfrm>
            <a:off x="179388" y="1557338"/>
            <a:ext cx="5049837" cy="1792287"/>
            <a:chOff x="285720" y="1842774"/>
            <a:chExt cx="4765090" cy="1794075"/>
          </a:xfrm>
        </p:grpSpPr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285720" y="1842774"/>
              <a:ext cx="951220" cy="174163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ko-KR" altLang="en-US" dirty="0"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특별활동</a:t>
              </a:r>
            </a:p>
          </p:txBody>
        </p:sp>
        <p:sp>
          <p:nvSpPr>
            <p:cNvPr id="36877" name="Text Box 5"/>
            <p:cNvSpPr txBox="1">
              <a:spLocks noChangeArrowheads="1"/>
            </p:cNvSpPr>
            <p:nvPr/>
          </p:nvSpPr>
          <p:spPr bwMode="auto">
            <a:xfrm>
              <a:off x="1372495" y="1842774"/>
              <a:ext cx="3678315" cy="1794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ko-KR" altLang="en-US">
                  <a:latin typeface="HY울릉도B" pitchFamily="18" charset="-127"/>
                  <a:ea typeface="HY울릉도B" pitchFamily="18" charset="-127"/>
                </a:rPr>
                <a:t> 총학생회 임원 및 학급회장,      </a:t>
              </a:r>
              <a:endParaRPr kumimoji="0" lang="en-US" altLang="ko-KR">
                <a:latin typeface="HY울릉도B" pitchFamily="18" charset="-127"/>
                <a:ea typeface="HY울릉도B" pitchFamily="18" charset="-127"/>
              </a:endParaRPr>
            </a:p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kumimoji="0" lang="en-US" altLang="ko-KR">
                  <a:latin typeface="HY울릉도B" pitchFamily="18" charset="-127"/>
                  <a:ea typeface="HY울릉도B" pitchFamily="18" charset="-127"/>
                </a:rPr>
                <a:t>  </a:t>
              </a:r>
              <a:r>
                <a:rPr kumimoji="0" lang="ko-KR" altLang="en-US">
                  <a:latin typeface="HY울릉도B" pitchFamily="18" charset="-127"/>
                  <a:ea typeface="HY울릉도B" pitchFamily="18" charset="-127"/>
                </a:rPr>
                <a:t>학급부회장</a:t>
              </a:r>
            </a:p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ko-KR" altLang="en-US">
                  <a:latin typeface="HY울릉도B" pitchFamily="18" charset="-127"/>
                  <a:ea typeface="HY울릉도B" pitchFamily="18" charset="-127"/>
                </a:rPr>
                <a:t> 동아리 활동(진로 연계성)</a:t>
              </a:r>
            </a:p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ko-KR" altLang="en-US">
                  <a:latin typeface="HY울릉도B" pitchFamily="18" charset="-127"/>
                  <a:ea typeface="HY울릉도B" pitchFamily="18" charset="-127"/>
                </a:rPr>
                <a:t> 창의적 재량활동</a:t>
              </a:r>
            </a:p>
          </p:txBody>
        </p:sp>
        <p:sp>
          <p:nvSpPr>
            <p:cNvPr id="11" name="Line 64"/>
            <p:cNvSpPr>
              <a:spLocks noChangeShapeType="1"/>
            </p:cNvSpPr>
            <p:nvPr/>
          </p:nvSpPr>
          <p:spPr bwMode="auto">
            <a:xfrm>
              <a:off x="297704" y="3633671"/>
              <a:ext cx="4477477" cy="1590"/>
            </a:xfrm>
            <a:prstGeom prst="line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latinLnBrk="0">
                <a:defRPr/>
              </a:pPr>
              <a:endParaRPr kumimoji="0" lang="ko-KR" altLang="en-US" sz="2000"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5" name="그룹 20"/>
          <p:cNvGrpSpPr>
            <a:grpSpLocks/>
          </p:cNvGrpSpPr>
          <p:nvPr/>
        </p:nvGrpSpPr>
        <p:grpSpPr bwMode="auto">
          <a:xfrm>
            <a:off x="179388" y="3400425"/>
            <a:ext cx="5006975" cy="1755775"/>
            <a:chOff x="285720" y="3686255"/>
            <a:chExt cx="4724077" cy="1755456"/>
          </a:xfrm>
        </p:grpSpPr>
        <p:sp>
          <p:nvSpPr>
            <p:cNvPr id="13" name="Rectangle 53"/>
            <p:cNvSpPr>
              <a:spLocks noChangeArrowheads="1"/>
            </p:cNvSpPr>
            <p:nvPr/>
          </p:nvSpPr>
          <p:spPr bwMode="auto">
            <a:xfrm>
              <a:off x="285720" y="3686255"/>
              <a:ext cx="951106" cy="1479281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ko-KR" altLang="en-US" dirty="0"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모범분야</a:t>
              </a:r>
            </a:p>
          </p:txBody>
        </p:sp>
        <p:sp>
          <p:nvSpPr>
            <p:cNvPr id="36874" name="Text Box 5"/>
            <p:cNvSpPr txBox="1">
              <a:spLocks noChangeArrowheads="1"/>
            </p:cNvSpPr>
            <p:nvPr/>
          </p:nvSpPr>
          <p:spPr bwMode="auto">
            <a:xfrm>
              <a:off x="1331482" y="3786266"/>
              <a:ext cx="3678315" cy="165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ko-KR" altLang="en-US">
                  <a:latin typeface="HY울릉도B" pitchFamily="18" charset="-127"/>
                  <a:ea typeface="HY울릉도B" pitchFamily="18" charset="-127"/>
                </a:rPr>
                <a:t> 효행상, 선행상, 봉사상, 독서상 등</a:t>
              </a:r>
            </a:p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ko-KR" altLang="en-US">
                  <a:latin typeface="HY울릉도B" pitchFamily="18" charset="-127"/>
                  <a:ea typeface="HY울릉도B" pitchFamily="18" charset="-127"/>
                </a:rPr>
                <a:t> 출결 사항, 과목별 세부능력</a:t>
              </a:r>
            </a:p>
            <a:p>
              <a:pPr eaLnBrk="0" latinLnBrk="0" hangingPunct="0">
                <a:lnSpc>
                  <a:spcPct val="120000"/>
                </a:lnSpc>
                <a:spcBef>
                  <a:spcPct val="50000"/>
                </a:spcBef>
                <a:buFontTx/>
                <a:buChar char="•"/>
              </a:pPr>
              <a:r>
                <a:rPr kumimoji="0" lang="ko-KR" altLang="en-US">
                  <a:latin typeface="HY울릉도B" pitchFamily="18" charset="-127"/>
                  <a:ea typeface="HY울릉도B" pitchFamily="18" charset="-127"/>
                </a:rPr>
                <a:t> 기타 교내 수상실적</a:t>
              </a:r>
            </a:p>
          </p:txBody>
        </p:sp>
        <p:sp>
          <p:nvSpPr>
            <p:cNvPr id="36875" name="Line 65"/>
            <p:cNvSpPr>
              <a:spLocks noChangeShapeType="1"/>
            </p:cNvSpPr>
            <p:nvPr/>
          </p:nvSpPr>
          <p:spPr bwMode="auto">
            <a:xfrm>
              <a:off x="298418" y="5189961"/>
              <a:ext cx="44762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6" name="AutoShape 32"/>
          <p:cNvSpPr>
            <a:spLocks noChangeArrowheads="1"/>
          </p:cNvSpPr>
          <p:nvPr/>
        </p:nvSpPr>
        <p:spPr bwMode="auto">
          <a:xfrm rot="5400000">
            <a:off x="6550025" y="2095500"/>
            <a:ext cx="428625" cy="1368425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971800" y="2368550"/>
            <a:ext cx="3335338" cy="2928938"/>
            <a:chOff x="1835" y="1296"/>
            <a:chExt cx="2101" cy="1845"/>
          </a:xfrm>
        </p:grpSpPr>
        <p:sp>
          <p:nvSpPr>
            <p:cNvPr id="3" name="AutoShape 10"/>
            <p:cNvSpPr>
              <a:spLocks noChangeArrowheads="1"/>
            </p:cNvSpPr>
            <p:nvPr/>
          </p:nvSpPr>
          <p:spPr bwMode="gray">
            <a:xfrm rot="10800000" flipH="1">
              <a:off x="2680" y="2889"/>
              <a:ext cx="374" cy="252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Arial" pitchFamily="34" charset="0"/>
                <a:ea typeface="굴림" pitchFamily="50" charset="-127"/>
              </a:endParaRPr>
            </a:p>
          </p:txBody>
        </p:sp>
        <p:sp>
          <p:nvSpPr>
            <p:cNvPr id="4" name="AutoShape 11"/>
            <p:cNvSpPr>
              <a:spLocks noChangeArrowheads="1"/>
            </p:cNvSpPr>
            <p:nvPr/>
          </p:nvSpPr>
          <p:spPr bwMode="gray">
            <a:xfrm rot="16200000" flipH="1">
              <a:off x="1804" y="1979"/>
              <a:ext cx="339" cy="277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Arial" pitchFamily="34" charset="0"/>
                <a:ea typeface="굴림" pitchFamily="50" charset="-127"/>
              </a:endParaRPr>
            </a:p>
          </p:txBody>
        </p:sp>
        <p:sp>
          <p:nvSpPr>
            <p:cNvPr id="5" name="AutoShape 12"/>
            <p:cNvSpPr>
              <a:spLocks noChangeArrowheads="1"/>
            </p:cNvSpPr>
            <p:nvPr/>
          </p:nvSpPr>
          <p:spPr bwMode="gray">
            <a:xfrm rot="5400000" flipH="1">
              <a:off x="3625" y="1997"/>
              <a:ext cx="360" cy="261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Arial" pitchFamily="34" charset="0"/>
                <a:ea typeface="굴림" pitchFamily="50" charset="-127"/>
              </a:endParaRPr>
            </a:p>
          </p:txBody>
        </p:sp>
        <p:sp>
          <p:nvSpPr>
            <p:cNvPr id="37908" name="Oval 13"/>
            <p:cNvSpPr>
              <a:spLocks noChangeArrowheads="1"/>
            </p:cNvSpPr>
            <p:nvPr/>
          </p:nvSpPr>
          <p:spPr bwMode="gray">
            <a:xfrm>
              <a:off x="2078" y="1296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7909" name="Oval 14"/>
            <p:cNvSpPr>
              <a:spLocks noChangeArrowheads="1"/>
            </p:cNvSpPr>
            <p:nvPr/>
          </p:nvSpPr>
          <p:spPr bwMode="gray">
            <a:xfrm>
              <a:off x="2170" y="1387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Oval 15"/>
            <p:cNvSpPr>
              <a:spLocks noChangeArrowheads="1"/>
            </p:cNvSpPr>
            <p:nvPr/>
          </p:nvSpPr>
          <p:spPr bwMode="gray">
            <a:xfrm>
              <a:off x="2254" y="1472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ko-KR" altLang="en-US">
                <a:latin typeface="Arial" pitchFamily="34" charset="0"/>
                <a:ea typeface="굴림" pitchFamily="50" charset="-127"/>
              </a:endParaRPr>
            </a:p>
          </p:txBody>
        </p:sp>
        <p:sp>
          <p:nvSpPr>
            <p:cNvPr id="37911" name="Oval 16"/>
            <p:cNvSpPr>
              <a:spLocks noChangeArrowheads="1"/>
            </p:cNvSpPr>
            <p:nvPr/>
          </p:nvSpPr>
          <p:spPr bwMode="gray">
            <a:xfrm>
              <a:off x="2254" y="1472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99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" name="Oval 17"/>
            <p:cNvSpPr>
              <a:spLocks noChangeArrowheads="1"/>
            </p:cNvSpPr>
            <p:nvPr/>
          </p:nvSpPr>
          <p:spPr bwMode="gray">
            <a:xfrm>
              <a:off x="2337" y="1555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>
                <a:latin typeface="Arial" pitchFamily="34" charset="0"/>
                <a:ea typeface="굴림" pitchFamily="50" charset="-127"/>
              </a:endParaRPr>
            </a:p>
          </p:txBody>
        </p:sp>
        <p:sp>
          <p:nvSpPr>
            <p:cNvPr id="37913" name="Oval 18"/>
            <p:cNvSpPr>
              <a:spLocks noChangeArrowheads="1"/>
            </p:cNvSpPr>
            <p:nvPr/>
          </p:nvSpPr>
          <p:spPr bwMode="gray">
            <a:xfrm>
              <a:off x="2337" y="1555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EAD38"/>
                </a:gs>
                <a:gs pos="100000">
                  <a:srgbClr val="74541B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7914" name="Text Box 19"/>
            <p:cNvSpPr txBox="1">
              <a:spLocks noChangeArrowheads="1"/>
            </p:cNvSpPr>
            <p:nvPr/>
          </p:nvSpPr>
          <p:spPr bwMode="gray">
            <a:xfrm>
              <a:off x="2344" y="1968"/>
              <a:ext cx="100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800" b="1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rPr>
                <a:t>학교생활</a:t>
              </a:r>
              <a:endParaRPr lang="en-US" altLang="ko-KR" sz="28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2605088" y="5521325"/>
            <a:ext cx="4343400" cy="644525"/>
            <a:chOff x="1488" y="3282"/>
            <a:chExt cx="2736" cy="406"/>
          </a:xfrm>
        </p:grpSpPr>
        <p:grpSp>
          <p:nvGrpSpPr>
            <p:cNvPr id="37901" name="Group 27"/>
            <p:cNvGrpSpPr>
              <a:grpSpLocks/>
            </p:cNvGrpSpPr>
            <p:nvPr/>
          </p:nvGrpSpPr>
          <p:grpSpPr bwMode="auto">
            <a:xfrm>
              <a:off x="1488" y="3282"/>
              <a:ext cx="2736" cy="406"/>
              <a:chOff x="1404" y="3282"/>
              <a:chExt cx="3060" cy="406"/>
            </a:xfrm>
          </p:grpSpPr>
          <p:sp>
            <p:nvSpPr>
              <p:cNvPr id="37903" name="AutoShape 28"/>
              <p:cNvSpPr>
                <a:spLocks noChangeArrowheads="1"/>
              </p:cNvSpPr>
              <p:nvPr/>
            </p:nvSpPr>
            <p:spPr bwMode="gray">
              <a:xfrm>
                <a:off x="1404" y="3282"/>
                <a:ext cx="3060" cy="4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2268B4"/>
                  </a:gs>
                  <a:gs pos="100000">
                    <a:srgbClr val="99CCFF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7904" name="AutoShape 29"/>
              <p:cNvSpPr>
                <a:spLocks noChangeArrowheads="1"/>
              </p:cNvSpPr>
              <p:nvPr/>
            </p:nvSpPr>
            <p:spPr bwMode="gray">
              <a:xfrm>
                <a:off x="1458" y="3312"/>
                <a:ext cx="2970" cy="3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BB5EC"/>
                  </a:gs>
                  <a:gs pos="100000">
                    <a:srgbClr val="1166D7">
                      <a:alpha val="50000"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37902" name="Text Box 30"/>
            <p:cNvSpPr txBox="1">
              <a:spLocks noChangeArrowheads="1"/>
            </p:cNvSpPr>
            <p:nvPr/>
          </p:nvSpPr>
          <p:spPr bwMode="gray">
            <a:xfrm>
              <a:off x="1548" y="3312"/>
              <a:ext cx="2640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ko-KR" altLang="en-US" sz="2400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rPr>
                <a:t>열정 </a:t>
              </a:r>
              <a:r>
                <a:rPr lang="en-US" altLang="ko-KR" sz="2400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rPr>
                <a:t>+ </a:t>
              </a:r>
              <a:r>
                <a:rPr lang="ko-KR" altLang="en-US" sz="2400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rPr>
                <a:t>잠재력 </a:t>
              </a:r>
              <a:r>
                <a:rPr lang="en-US" altLang="ko-KR" sz="2400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rPr>
                <a:t>+ </a:t>
              </a:r>
              <a:r>
                <a:rPr lang="ko-KR" altLang="en-US" sz="2400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rPr>
                <a:t>성적추이</a:t>
              </a:r>
              <a:endParaRPr lang="en-US" altLang="ko-KR" sz="240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32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학생생활기록부</a:t>
            </a:r>
          </a:p>
        </p:txBody>
      </p:sp>
      <p:sp>
        <p:nvSpPr>
          <p:cNvPr id="33" name="AutoShape 5"/>
          <p:cNvSpPr>
            <a:spLocks noChangeArrowheads="1"/>
          </p:cNvSpPr>
          <p:nvPr/>
        </p:nvSpPr>
        <p:spPr bwMode="gray">
          <a:xfrm>
            <a:off x="323850" y="1651000"/>
            <a:ext cx="2519363" cy="7620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185E18"/>
              </a:gs>
              <a:gs pos="50000">
                <a:srgbClr val="33CC33"/>
              </a:gs>
              <a:gs pos="100000">
                <a:srgbClr val="185E18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교과영역</a:t>
            </a:r>
          </a:p>
        </p:txBody>
      </p:sp>
      <p:sp>
        <p:nvSpPr>
          <p:cNvPr id="34" name="AutoShape 8"/>
          <p:cNvSpPr>
            <a:spLocks noChangeArrowheads="1"/>
          </p:cNvSpPr>
          <p:nvPr/>
        </p:nvSpPr>
        <p:spPr bwMode="gray">
          <a:xfrm>
            <a:off x="6448425" y="1628775"/>
            <a:ext cx="2519363" cy="7620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4776"/>
              </a:gs>
              <a:gs pos="50000">
                <a:srgbClr val="0099FF"/>
              </a:gs>
              <a:gs pos="100000">
                <a:srgbClr val="00477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비교과영역</a:t>
            </a:r>
          </a:p>
        </p:txBody>
      </p:sp>
      <p:sp>
        <p:nvSpPr>
          <p:cNvPr id="36" name="AutoShape 5"/>
          <p:cNvSpPr>
            <a:spLocks noChangeArrowheads="1"/>
          </p:cNvSpPr>
          <p:nvPr/>
        </p:nvSpPr>
        <p:spPr bwMode="gray">
          <a:xfrm>
            <a:off x="323850" y="4243388"/>
            <a:ext cx="2519363" cy="93662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185E18"/>
              </a:gs>
              <a:gs pos="50000">
                <a:srgbClr val="33CC33"/>
              </a:gs>
              <a:gs pos="100000">
                <a:srgbClr val="185E18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기타과목</a:t>
            </a:r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gray">
          <a:xfrm>
            <a:off x="323850" y="3379788"/>
            <a:ext cx="2519363" cy="9350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185E18"/>
              </a:gs>
              <a:gs pos="50000">
                <a:srgbClr val="33CC33"/>
              </a:gs>
              <a:gs pos="100000">
                <a:srgbClr val="185E18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지원학과 연계 과목</a:t>
            </a:r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gray">
          <a:xfrm>
            <a:off x="323850" y="2516188"/>
            <a:ext cx="2519363" cy="9350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185E18"/>
              </a:gs>
              <a:gs pos="50000">
                <a:srgbClr val="33CC33"/>
              </a:gs>
              <a:gs pos="100000">
                <a:srgbClr val="185E18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국영수 </a:t>
            </a:r>
            <a:r>
              <a:rPr lang="en-US" altLang="ko-KR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+ </a:t>
            </a:r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사과</a:t>
            </a:r>
            <a:r>
              <a:rPr lang="en-US" altLang="ko-KR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endParaRPr lang="ko-KR" altLang="en-US" sz="2000" b="1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gray">
          <a:xfrm>
            <a:off x="6450013" y="4243388"/>
            <a:ext cx="2520950" cy="93662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4776"/>
              </a:gs>
              <a:gs pos="50000">
                <a:srgbClr val="0099FF"/>
              </a:gs>
              <a:gs pos="100000">
                <a:srgbClr val="00477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독서활동</a:t>
            </a:r>
          </a:p>
        </p:txBody>
      </p:sp>
      <p:sp>
        <p:nvSpPr>
          <p:cNvPr id="41" name="AutoShape 8"/>
          <p:cNvSpPr>
            <a:spLocks noChangeArrowheads="1"/>
          </p:cNvSpPr>
          <p:nvPr/>
        </p:nvSpPr>
        <p:spPr bwMode="gray">
          <a:xfrm>
            <a:off x="6443663" y="3357563"/>
            <a:ext cx="2520950" cy="9350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4776"/>
              </a:gs>
              <a:gs pos="50000">
                <a:srgbClr val="0099FF"/>
              </a:gs>
              <a:gs pos="100000">
                <a:srgbClr val="00477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연계된 창체 활동</a:t>
            </a:r>
          </a:p>
        </p:txBody>
      </p:sp>
      <p:sp>
        <p:nvSpPr>
          <p:cNvPr id="42" name="AutoShape 8"/>
          <p:cNvSpPr>
            <a:spLocks noChangeArrowheads="1"/>
          </p:cNvSpPr>
          <p:nvPr/>
        </p:nvSpPr>
        <p:spPr bwMode="gray">
          <a:xfrm>
            <a:off x="6443663" y="2492375"/>
            <a:ext cx="2520950" cy="93662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4776"/>
              </a:gs>
              <a:gs pos="50000">
                <a:srgbClr val="0099FF"/>
              </a:gs>
              <a:gs pos="100000">
                <a:srgbClr val="00477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수상</a:t>
            </a:r>
            <a:r>
              <a:rPr lang="en-US" altLang="ko-KR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/</a:t>
            </a:r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연계 진로</a:t>
            </a:r>
            <a:r>
              <a:rPr lang="en-US" altLang="ko-KR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/</a:t>
            </a:r>
            <a:r>
              <a:rPr lang="ko-KR" altLang="en-US" sz="2000" b="1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출석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입학사정관제 사례</a:t>
            </a:r>
          </a:p>
        </p:txBody>
      </p:sp>
      <p:sp>
        <p:nvSpPr>
          <p:cNvPr id="38915" name="TextBox 3"/>
          <p:cNvSpPr txBox="1">
            <a:spLocks noChangeArrowheads="1"/>
          </p:cNvSpPr>
          <p:nvPr/>
        </p:nvSpPr>
        <p:spPr bwMode="auto">
          <a:xfrm>
            <a:off x="309563" y="1643063"/>
            <a:ext cx="83343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spAutoFit/>
          </a:bodyPr>
          <a:lstStyle/>
          <a:p>
            <a:pPr latinLnBrk="0">
              <a:lnSpc>
                <a:spcPct val="150000"/>
              </a:lnSpc>
            </a:pPr>
            <a:r>
              <a:rPr kumimoji="0" lang="ko-KR" altLang="en-US" sz="2400">
                <a:latin typeface="HY울릉도B" pitchFamily="18" charset="-127"/>
                <a:ea typeface="HY울릉도B" pitchFamily="18" charset="-127"/>
                <a:sym typeface="Wingdings" pitchFamily="2" charset="2"/>
              </a:rPr>
              <a:t> 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내신 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1.34, 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텝스 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942</a:t>
            </a:r>
          </a:p>
          <a:p>
            <a:pPr latinLnBrk="0">
              <a:lnSpc>
                <a:spcPct val="150000"/>
              </a:lnSpc>
              <a:buFont typeface="Wingdings" pitchFamily="2" charset="2"/>
              <a:buChar char="n"/>
            </a:pP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 환경부 장관상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, OO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대 총장상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(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환경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), OO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구청장상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(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환경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)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  <a:sym typeface="Wingdings" pitchFamily="2" charset="2"/>
              </a:rPr>
              <a:t>   </a:t>
            </a:r>
            <a:endParaRPr kumimoji="0" lang="en-US" altLang="ko-KR" sz="2400">
              <a:latin typeface="HY울릉도B" pitchFamily="18" charset="-127"/>
              <a:ea typeface="HY울릉도B" pitchFamily="18" charset="-127"/>
              <a:sym typeface="Wingdings" pitchFamily="2" charset="2"/>
            </a:endParaRPr>
          </a:p>
          <a:p>
            <a:pPr latinLnBrk="0">
              <a:lnSpc>
                <a:spcPct val="150000"/>
              </a:lnSpc>
              <a:buFont typeface="Wingdings" pitchFamily="2" charset="2"/>
              <a:buChar char="n"/>
            </a:pP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 유니세프 독후감 쓰기 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2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등 상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, 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교육감표창장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(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극기부문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)</a:t>
            </a:r>
          </a:p>
          <a:p>
            <a:pPr latinLnBrk="0">
              <a:lnSpc>
                <a:spcPct val="150000"/>
              </a:lnSpc>
              <a:buFont typeface="Wingdings" pitchFamily="2" charset="2"/>
              <a:buChar char="n"/>
            </a:pP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 AP(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미시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,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거시경제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)</a:t>
            </a:r>
          </a:p>
          <a:p>
            <a:pPr latinLnBrk="0">
              <a:lnSpc>
                <a:spcPct val="150000"/>
              </a:lnSpc>
              <a:buFont typeface="Wingdings" pitchFamily="2" charset="2"/>
              <a:buChar char="n"/>
            </a:pP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 다니엘 복지원 지적 장애인청소년 학습교육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,   </a:t>
            </a:r>
          </a:p>
          <a:p>
            <a:pPr latinLnBrk="0">
              <a:lnSpc>
                <a:spcPct val="150000"/>
              </a:lnSpc>
            </a:pP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    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장애인도서편집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,   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밥퍼 봉사 등</a:t>
            </a:r>
            <a:endParaRPr kumimoji="0" lang="en-US" altLang="ko-KR" sz="2400">
              <a:latin typeface="HY울릉도B" pitchFamily="18" charset="-127"/>
              <a:ea typeface="HY울릉도B" pitchFamily="18" charset="-127"/>
            </a:endParaRPr>
          </a:p>
          <a:p>
            <a:pPr latinLnBrk="0">
              <a:lnSpc>
                <a:spcPct val="150000"/>
              </a:lnSpc>
              <a:buFont typeface="Wingdings" pitchFamily="2" charset="2"/>
              <a:buChar char="n"/>
            </a:pP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 학교 신문사 기자 활동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,  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네이버 블로그 운영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, 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본인 저작</a:t>
            </a:r>
            <a:endParaRPr kumimoji="0" lang="en-US" altLang="ko-KR" sz="2400">
              <a:latin typeface="HY울릉도B" pitchFamily="18" charset="-127"/>
              <a:ea typeface="HY울릉도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  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 도서</a:t>
            </a:r>
            <a:r>
              <a:rPr kumimoji="0" lang="en-US" altLang="ko-KR" sz="2400"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2400">
                <a:latin typeface="HY울릉도B" pitchFamily="18" charset="-127"/>
                <a:ea typeface="HY울릉도B" pitchFamily="18" charset="-127"/>
              </a:rPr>
              <a:t>발간</a:t>
            </a:r>
            <a:endParaRPr kumimoji="0" lang="en-US" altLang="ko-KR" sz="24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25" y="2886075"/>
            <a:ext cx="5214938" cy="2043113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457200" indent="-457200" algn="ctr" latinLnBrk="0">
              <a:lnSpc>
                <a:spcPct val="150000"/>
              </a:lnSpc>
              <a:defRPr/>
            </a:pPr>
            <a:r>
              <a:rPr kumimoji="0" lang="ko-KR" altLang="en-US" sz="5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진정성</a:t>
            </a:r>
            <a:endParaRPr kumimoji="0" lang="ko-KR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입학사정관 사례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347663" y="1052513"/>
          <a:ext cx="8472487" cy="5380037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375231"/>
                <a:gridCol w="5097256"/>
              </a:tblGrid>
              <a:tr h="4140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A</a:t>
                      </a:r>
                      <a:endParaRPr lang="ko-KR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</a:txBody>
                  <a:tcPr marL="84402" marR="84402" marT="45715" marB="4571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B</a:t>
                      </a:r>
                      <a:endParaRPr lang="ko-KR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</a:txBody>
                  <a:tcPr marL="84402" marR="84402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6595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텝스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872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경영학과 교수와의 경영 문답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아시안 리더십 </a:t>
                      </a:r>
                      <a:r>
                        <a:rPr lang="ko-KR" altLang="en-US" sz="1800" b="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컨퍼런스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기업경영관련 스크랩 자료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경영 관련 </a:t>
                      </a:r>
                      <a:r>
                        <a:rPr lang="ko-KR" altLang="en-US" sz="1800" b="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까페활동자료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기업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법률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이슈 등 관심시사   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 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분야 정리자료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봉사활동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80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시간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(</a:t>
                      </a:r>
                      <a:r>
                        <a:rPr lang="ko-KR" altLang="en-US" sz="1800" b="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독거노인조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 </a:t>
                      </a:r>
                      <a:r>
                        <a:rPr lang="ko-KR" altLang="en-US" sz="1800" b="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리봉사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국제육상경기대회 실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 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사단 방문 봉사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농구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축구 및 각종 게임대회  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 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다수 우승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endParaRPr lang="en-US" altLang="ko-KR" sz="18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</a:txBody>
                  <a:tcPr marL="84402" marR="84402" marT="45715" marB="4571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-IBT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120, IB 42, AP 30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교외축구팀 주장</a:t>
                      </a:r>
                      <a:endParaRPr lang="en-US" altLang="ko-KR" sz="18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중학교축구코치 및 심판</a:t>
                      </a:r>
                      <a:endParaRPr lang="en-US" altLang="ko-KR" sz="18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비누제작활동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(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화학과 미술 접목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환경보전활동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(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생물학공부 포함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하드웨어 조립 및 수리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서버관리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프로그래밍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,    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 </a:t>
                      </a:r>
                      <a:r>
                        <a:rPr lang="ko-KR" altLang="en-US" sz="1800" b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웹마스터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 활동 등</a:t>
                      </a:r>
                      <a:endParaRPr lang="en-US" altLang="ko-KR" sz="18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교내웹사이트 개설보고서</a:t>
                      </a:r>
                      <a:endParaRPr lang="en-US" altLang="ko-KR" sz="18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해비타트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등 봉사활동 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142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시간 및 총 활동 </a:t>
                      </a:r>
                      <a:endParaRPr lang="en-US" altLang="ko-KR" sz="18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 시간 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400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시간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+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증빙서류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교내외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음악활동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음악작곡</a:t>
                      </a:r>
                      <a:endParaRPr lang="en-US" altLang="ko-KR" sz="18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종묘제례악과 영국 헨델의 </a:t>
                      </a:r>
                      <a:r>
                        <a:rPr lang="en-US" altLang="ko-KR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Coronation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  Anthem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과의 비교</a:t>
                      </a:r>
                      <a:endParaRPr lang="en-US" altLang="ko-KR" sz="1800" b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학과목 서적 출간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(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학급 부교재 사용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국문학소논문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(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윤동주의 </a:t>
                      </a:r>
                      <a:r>
                        <a:rPr lang="ko-KR" altLang="en-US" sz="1800" b="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시세계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-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철학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(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인식론</a:t>
                      </a:r>
                      <a:r>
                        <a:rPr lang="en-US" altLang="ko-KR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) </a:t>
                      </a:r>
                      <a:r>
                        <a:rPr lang="ko-KR" altLang="en-US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HY울릉도B" pitchFamily="18" charset="-127"/>
                          <a:ea typeface="HY울릉도B" pitchFamily="18" charset="-127"/>
                        </a:rPr>
                        <a:t>관련 에세이</a:t>
                      </a:r>
                      <a:endParaRPr lang="en-US" altLang="ko-KR" sz="18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HY울릉도B" pitchFamily="18" charset="-127"/>
                        <a:ea typeface="HY울릉도B" pitchFamily="18" charset="-127"/>
                      </a:endParaRPr>
                    </a:p>
                  </a:txBody>
                  <a:tcPr marL="84402" marR="84402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27225" y="2722563"/>
            <a:ext cx="5214938" cy="2043112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457200" indent="-457200" algn="ctr" latinLnBrk="0">
              <a:lnSpc>
                <a:spcPct val="150000"/>
              </a:lnSpc>
              <a:defRPr/>
            </a:pPr>
            <a:r>
              <a:rPr kumimoji="0" lang="ko-KR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연계성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입학사정관 사례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214313" y="1196975"/>
          <a:ext cx="4429125" cy="2571750"/>
        </p:xfrm>
        <a:graphic>
          <a:graphicData uri="http://schemas.openxmlformats.org/drawingml/2006/table">
            <a:tbl>
              <a:tblPr/>
              <a:tblGrid>
                <a:gridCol w="885825"/>
                <a:gridCol w="885825"/>
                <a:gridCol w="885825"/>
                <a:gridCol w="885825"/>
                <a:gridCol w="885825"/>
              </a:tblGrid>
              <a:tr h="25717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인천광역시 </a:t>
                      </a:r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OOO </a:t>
                      </a:r>
                      <a:r>
                        <a:rPr lang="ko-KR" altLang="en-US" sz="1400" b="0" i="0" u="none" strike="noStrike" dirty="0" err="1" smtClean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중어중문지원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HY울릉도B" pitchFamily="18" charset="-127"/>
                        <a:ea typeface="HY울릉도B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내신성적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1.8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등급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9/338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2.66%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수상실적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교내 모범학생상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/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교내논술대회 우수상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7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교외 인천시교육감 모범학생상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임원경력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1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학년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1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학기 학급회장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717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특이사항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초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3 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까지 대만거주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7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HSK(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중국한어수평고시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) 9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급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7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중국학생 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교류단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 </a:t>
                      </a:r>
                      <a:r>
                        <a:rPr lang="ko-KR" altLang="en-US" sz="1400" b="0" i="0" u="none" strike="noStrike" dirty="0" smtClean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한국방문 시 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동시통역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봉사시간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59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시간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장래희망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무역업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4857750" y="1196975"/>
          <a:ext cx="4143375" cy="2571750"/>
        </p:xfrm>
        <a:graphic>
          <a:graphicData uri="http://schemas.openxmlformats.org/drawingml/2006/table">
            <a:tbl>
              <a:tblPr/>
              <a:tblGrid>
                <a:gridCol w="633016"/>
                <a:gridCol w="3510359"/>
              </a:tblGrid>
              <a:tr h="25717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평가</a:t>
                      </a:r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＂초등 시절 대만에서 교육을 받았는데도 고교 내신 성적을 잘 관리했다는 점에서 </a:t>
                      </a:r>
                      <a:r>
                        <a:rPr lang="ko-KR" altLang="en-US" sz="16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학업 열의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가 보입니다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 HSK 9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급은 중어중문학과를 지원하는 조양의 최대 강점입니다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 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그러나 </a:t>
                      </a:r>
                      <a:r>
                        <a:rPr lang="ko-KR" altLang="en-US" sz="16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미래 설계가 부족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합니다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 ‘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무역업자’라는 꿈을 향한 보다 </a:t>
                      </a:r>
                      <a:r>
                        <a:rPr lang="ko-KR" altLang="en-US" sz="16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구체적인 진행 목표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를 세우고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면접에서 </a:t>
                      </a:r>
                      <a:r>
                        <a:rPr lang="ko-KR" altLang="en-US" sz="16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자신감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을 보여주세요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 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외국어 우수자 전형을 노려 보는 건 어떨까요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.”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14313" y="3911600"/>
          <a:ext cx="8786812" cy="2543175"/>
        </p:xfrm>
        <a:graphic>
          <a:graphicData uri="http://schemas.openxmlformats.org/drawingml/2006/table">
            <a:tbl>
              <a:tblPr/>
              <a:tblGrid>
                <a:gridCol w="650875"/>
                <a:gridCol w="8135937"/>
              </a:tblGrid>
              <a:tr h="25431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평가</a:t>
                      </a:r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“중국어에 관심이 많아 </a:t>
                      </a:r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HSK 9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급을 땄다</a:t>
                      </a:r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 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중국인들과 의사소통이 가능하다는 장점을 살려 중국을 상대로 한 무역업을 해보고 싶다”고 대답했다</a:t>
                      </a:r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 “</a:t>
                      </a:r>
                      <a:r>
                        <a:rPr lang="ko-KR" altLang="en-US" sz="18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지원 동기가 약하다”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고 지적했다</a:t>
                      </a:r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 “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입학사정관 전형에 응시하는 학생들은 </a:t>
                      </a:r>
                      <a:r>
                        <a:rPr lang="ko-KR" altLang="en-US" sz="18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자신의 미래에 대해 구체적인 설계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를 해온다”</a:t>
                      </a:r>
                      <a:r>
                        <a:rPr lang="ko-KR" altLang="en-US" sz="1800" b="0" i="0" u="none" strike="noStrike" dirty="0" err="1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며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 “중국어를 잘하기 때문에 중어중문학과를 택했다는 대답은 무역업자가 되겠다는 자신의 목표와 부합하지 않는다”고 말했다</a:t>
                      </a:r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 </a:t>
                      </a:r>
                      <a:r>
                        <a:rPr lang="ko-KR" altLang="en-US" sz="18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무역업자가 되기 위해 대학에 들어와 어떤 공부를 할 것이며</a:t>
                      </a:r>
                      <a:r>
                        <a:rPr lang="en-US" altLang="ko-KR" sz="18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8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졸업한 뒤에도 무슨 분야의 무역업을</a:t>
                      </a:r>
                      <a:r>
                        <a:rPr lang="en-US" altLang="ko-KR" sz="18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, </a:t>
                      </a:r>
                      <a:r>
                        <a:rPr lang="ko-KR" altLang="en-US" sz="1800" b="0" i="0" u="none" strike="noStrike" dirty="0">
                          <a:solidFill>
                            <a:srgbClr val="FF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어떻게 할 것인지를 구체적으로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 말할 수 있어야 좋은 평가를 받을 수 있다</a:t>
                      </a:r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HY울릉도B" pitchFamily="18" charset="-127"/>
                          <a:ea typeface="HY울릉도B" pitchFamily="18" charset="-127"/>
                        </a:rPr>
                        <a:t>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25" y="2697163"/>
            <a:ext cx="5214938" cy="2043112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457200" indent="-457200" algn="ctr" latinLnBrk="0">
              <a:lnSpc>
                <a:spcPct val="150000"/>
              </a:lnSpc>
              <a:defRPr/>
            </a:pPr>
            <a:r>
              <a:rPr kumimoji="0" lang="ko-KR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구체적 준비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614488" y="1443038"/>
            <a:ext cx="5929312" cy="4578350"/>
            <a:chOff x="1017" y="754"/>
            <a:chExt cx="3735" cy="2884"/>
          </a:xfrm>
        </p:grpSpPr>
        <p:grpSp>
          <p:nvGrpSpPr>
            <p:cNvPr id="14371" name="Group 4"/>
            <p:cNvGrpSpPr>
              <a:grpSpLocks/>
            </p:cNvGrpSpPr>
            <p:nvPr/>
          </p:nvGrpSpPr>
          <p:grpSpPr bwMode="auto">
            <a:xfrm>
              <a:off x="1247" y="754"/>
              <a:ext cx="2372" cy="1645"/>
              <a:chOff x="1135" y="431"/>
              <a:chExt cx="2471" cy="1782"/>
            </a:xfrm>
          </p:grpSpPr>
          <p:sp>
            <p:nvSpPr>
              <p:cNvPr id="14384" name="AutoShape 5"/>
              <p:cNvSpPr>
                <a:spLocks noChangeArrowheads="1"/>
              </p:cNvSpPr>
              <p:nvPr/>
            </p:nvSpPr>
            <p:spPr bwMode="gray">
              <a:xfrm>
                <a:off x="2070" y="885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85" name="AutoShape 6"/>
              <p:cNvSpPr>
                <a:spLocks noChangeArrowheads="1"/>
              </p:cNvSpPr>
              <p:nvPr/>
            </p:nvSpPr>
            <p:spPr bwMode="gray">
              <a:xfrm>
                <a:off x="2057" y="862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86" name="AutoShape 7"/>
              <p:cNvSpPr>
                <a:spLocks noChangeArrowheads="1"/>
              </p:cNvSpPr>
              <p:nvPr/>
            </p:nvSpPr>
            <p:spPr bwMode="gray">
              <a:xfrm>
                <a:off x="1135" y="431"/>
                <a:ext cx="2362" cy="1679"/>
              </a:xfrm>
              <a:prstGeom prst="hexagon">
                <a:avLst>
                  <a:gd name="adj" fmla="val 28898"/>
                  <a:gd name="vf" fmla="val 115470"/>
                </a:avLst>
              </a:prstGeom>
              <a:gradFill rotWithShape="1">
                <a:gsLst>
                  <a:gs pos="0">
                    <a:srgbClr val="006699"/>
                  </a:gs>
                  <a:gs pos="100000">
                    <a:srgbClr val="0099FF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 sz="4000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학생부 </a:t>
                </a:r>
                <a:endParaRPr lang="en-US" altLang="ko-KR" sz="4000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  <a:p>
                <a:pPr algn="ctr"/>
                <a:r>
                  <a:rPr lang="ko-KR" altLang="en-US" sz="4000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우수</a:t>
                </a:r>
              </a:p>
            </p:txBody>
          </p:sp>
        </p:grpSp>
        <p:grpSp>
          <p:nvGrpSpPr>
            <p:cNvPr id="14372" name="Group 8"/>
            <p:cNvGrpSpPr>
              <a:grpSpLocks/>
            </p:cNvGrpSpPr>
            <p:nvPr/>
          </p:nvGrpSpPr>
          <p:grpSpPr bwMode="auto">
            <a:xfrm>
              <a:off x="1017" y="1773"/>
              <a:ext cx="1488" cy="1247"/>
              <a:chOff x="1110" y="2656"/>
              <a:chExt cx="1549" cy="1351"/>
            </a:xfrm>
          </p:grpSpPr>
          <p:sp>
            <p:nvSpPr>
              <p:cNvPr id="14381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82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83" name="AutoShape 11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7979"/>
                  </a:gs>
                  <a:gs pos="100000">
                    <a:srgbClr val="009999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수능 </a:t>
                </a:r>
                <a:r>
                  <a:rPr lang="en-US" altLang="ko-KR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2</a:t>
                </a:r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등급 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  <a:p>
                <a:pPr algn="ctr"/>
                <a:r>
                  <a:rPr lang="en-US" altLang="ko-KR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2</a:t>
                </a:r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개</a:t>
                </a:r>
              </a:p>
            </p:txBody>
          </p:sp>
        </p:grpSp>
        <p:grpSp>
          <p:nvGrpSpPr>
            <p:cNvPr id="14373" name="Group 14"/>
            <p:cNvGrpSpPr>
              <a:grpSpLocks/>
            </p:cNvGrpSpPr>
            <p:nvPr/>
          </p:nvGrpSpPr>
          <p:grpSpPr bwMode="auto">
            <a:xfrm>
              <a:off x="3264" y="1776"/>
              <a:ext cx="1488" cy="1247"/>
              <a:chOff x="3174" y="2656"/>
              <a:chExt cx="1549" cy="1351"/>
            </a:xfrm>
          </p:grpSpPr>
          <p:sp>
            <p:nvSpPr>
              <p:cNvPr id="14378" name="AutoShape 15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79" name="AutoShape 16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80" name="AutoShape 17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475E"/>
                  </a:gs>
                  <a:gs pos="100000">
                    <a:srgbClr val="0099CC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자기소개서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  <p:grpSp>
          <p:nvGrpSpPr>
            <p:cNvPr id="14374" name="Group 19"/>
            <p:cNvGrpSpPr>
              <a:grpSpLocks/>
            </p:cNvGrpSpPr>
            <p:nvPr/>
          </p:nvGrpSpPr>
          <p:grpSpPr bwMode="auto">
            <a:xfrm>
              <a:off x="2142" y="2391"/>
              <a:ext cx="1488" cy="1247"/>
              <a:chOff x="3174" y="2656"/>
              <a:chExt cx="1549" cy="1351"/>
            </a:xfrm>
          </p:grpSpPr>
          <p:sp>
            <p:nvSpPr>
              <p:cNvPr id="14375" name="AutoShape 20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76" name="AutoShape 21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77" name="AutoShape 22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2F5E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간단한 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구술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</p:grpSp>
      <p:sp>
        <p:nvSpPr>
          <p:cNvPr id="23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입시는 풍선</a:t>
            </a:r>
          </a:p>
        </p:txBody>
      </p:sp>
      <p:grpSp>
        <p:nvGrpSpPr>
          <p:cNvPr id="25" name="Group 3"/>
          <p:cNvGrpSpPr>
            <a:grpSpLocks/>
          </p:cNvGrpSpPr>
          <p:nvPr/>
        </p:nvGrpSpPr>
        <p:grpSpPr bwMode="auto">
          <a:xfrm>
            <a:off x="1666875" y="1701800"/>
            <a:ext cx="6289675" cy="4752975"/>
            <a:chOff x="1017" y="891"/>
            <a:chExt cx="3962" cy="2994"/>
          </a:xfrm>
        </p:grpSpPr>
        <p:grpSp>
          <p:nvGrpSpPr>
            <p:cNvPr id="14355" name="Group 4"/>
            <p:cNvGrpSpPr>
              <a:grpSpLocks/>
            </p:cNvGrpSpPr>
            <p:nvPr/>
          </p:nvGrpSpPr>
          <p:grpSpPr bwMode="auto">
            <a:xfrm>
              <a:off x="1849" y="891"/>
              <a:ext cx="1768" cy="1510"/>
              <a:chOff x="1763" y="578"/>
              <a:chExt cx="1843" cy="1635"/>
            </a:xfrm>
          </p:grpSpPr>
          <p:sp>
            <p:nvSpPr>
              <p:cNvPr id="14368" name="AutoShape 5"/>
              <p:cNvSpPr>
                <a:spLocks noChangeArrowheads="1"/>
              </p:cNvSpPr>
              <p:nvPr/>
            </p:nvSpPr>
            <p:spPr bwMode="gray">
              <a:xfrm>
                <a:off x="2070" y="885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69" name="AutoShape 6"/>
              <p:cNvSpPr>
                <a:spLocks noChangeArrowheads="1"/>
              </p:cNvSpPr>
              <p:nvPr/>
            </p:nvSpPr>
            <p:spPr bwMode="gray">
              <a:xfrm>
                <a:off x="2057" y="862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70" name="AutoShape 7"/>
              <p:cNvSpPr>
                <a:spLocks noChangeArrowheads="1"/>
              </p:cNvSpPr>
              <p:nvPr/>
            </p:nvSpPr>
            <p:spPr bwMode="gray">
              <a:xfrm>
                <a:off x="1763" y="578"/>
                <a:ext cx="1734" cy="159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6699"/>
                  </a:gs>
                  <a:gs pos="100000">
                    <a:srgbClr val="0099FF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학생부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다소 우수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  <p:grpSp>
          <p:nvGrpSpPr>
            <p:cNvPr id="14356" name="Group 8"/>
            <p:cNvGrpSpPr>
              <a:grpSpLocks/>
            </p:cNvGrpSpPr>
            <p:nvPr/>
          </p:nvGrpSpPr>
          <p:grpSpPr bwMode="auto">
            <a:xfrm>
              <a:off x="1017" y="1773"/>
              <a:ext cx="1488" cy="1247"/>
              <a:chOff x="1110" y="2656"/>
              <a:chExt cx="1549" cy="1351"/>
            </a:xfrm>
          </p:grpSpPr>
          <p:sp>
            <p:nvSpPr>
              <p:cNvPr id="14365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66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67" name="AutoShape 11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7979"/>
                  </a:gs>
                  <a:gs pos="100000">
                    <a:srgbClr val="009999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수능 </a:t>
                </a:r>
                <a:r>
                  <a:rPr lang="en-US" altLang="ko-KR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2</a:t>
                </a:r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등급 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  <a:p>
                <a:pPr algn="ctr"/>
                <a:r>
                  <a:rPr lang="en-US" altLang="ko-KR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2</a:t>
                </a:r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개</a:t>
                </a:r>
              </a:p>
            </p:txBody>
          </p:sp>
        </p:grpSp>
        <p:grpSp>
          <p:nvGrpSpPr>
            <p:cNvPr id="14357" name="Group 14"/>
            <p:cNvGrpSpPr>
              <a:grpSpLocks/>
            </p:cNvGrpSpPr>
            <p:nvPr/>
          </p:nvGrpSpPr>
          <p:grpSpPr bwMode="auto">
            <a:xfrm>
              <a:off x="3263" y="1776"/>
              <a:ext cx="1716" cy="1518"/>
              <a:chOff x="3174" y="2656"/>
              <a:chExt cx="1787" cy="1644"/>
            </a:xfrm>
          </p:grpSpPr>
          <p:sp>
            <p:nvSpPr>
              <p:cNvPr id="14362" name="AutoShape 15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63" name="AutoShape 16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64" name="AutoShape 17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697" cy="1564"/>
              </a:xfrm>
              <a:prstGeom prst="hexagon">
                <a:avLst>
                  <a:gd name="adj" fmla="val 28894"/>
                  <a:gd name="vf" fmla="val 115470"/>
                </a:avLst>
              </a:prstGeom>
              <a:gradFill rotWithShape="1">
                <a:gsLst>
                  <a:gs pos="0">
                    <a:srgbClr val="00475E"/>
                  </a:gs>
                  <a:gs pos="100000">
                    <a:srgbClr val="0099CC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자기소개서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스펙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  <p:grpSp>
          <p:nvGrpSpPr>
            <p:cNvPr id="14358" name="Group 19"/>
            <p:cNvGrpSpPr>
              <a:grpSpLocks/>
            </p:cNvGrpSpPr>
            <p:nvPr/>
          </p:nvGrpSpPr>
          <p:grpSpPr bwMode="auto">
            <a:xfrm>
              <a:off x="1986" y="2392"/>
              <a:ext cx="1645" cy="1493"/>
              <a:chOff x="3011" y="2656"/>
              <a:chExt cx="1712" cy="1617"/>
            </a:xfrm>
          </p:grpSpPr>
          <p:sp>
            <p:nvSpPr>
              <p:cNvPr id="14359" name="AutoShape 20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60" name="AutoShape 21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61" name="AutoShape 22"/>
              <p:cNvSpPr>
                <a:spLocks noChangeArrowheads="1"/>
              </p:cNvSpPr>
              <p:nvPr/>
            </p:nvSpPr>
            <p:spPr bwMode="gray">
              <a:xfrm>
                <a:off x="3011" y="2736"/>
                <a:ext cx="1603" cy="1537"/>
              </a:xfrm>
              <a:prstGeom prst="hexagon">
                <a:avLst>
                  <a:gd name="adj" fmla="val 28898"/>
                  <a:gd name="vf" fmla="val 115470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2F5E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심층 구술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</p:grpSp>
      <p:grpSp>
        <p:nvGrpSpPr>
          <p:cNvPr id="59" name="Group 3"/>
          <p:cNvGrpSpPr>
            <a:grpSpLocks/>
          </p:cNvGrpSpPr>
          <p:nvPr/>
        </p:nvGrpSpPr>
        <p:grpSpPr bwMode="auto">
          <a:xfrm>
            <a:off x="158750" y="1268413"/>
            <a:ext cx="8102600" cy="5184775"/>
            <a:chOff x="41" y="619"/>
            <a:chExt cx="5104" cy="3266"/>
          </a:xfrm>
        </p:grpSpPr>
        <p:grpSp>
          <p:nvGrpSpPr>
            <p:cNvPr id="14343" name="Group 4"/>
            <p:cNvGrpSpPr>
              <a:grpSpLocks/>
            </p:cNvGrpSpPr>
            <p:nvPr/>
          </p:nvGrpSpPr>
          <p:grpSpPr bwMode="auto">
            <a:xfrm>
              <a:off x="2132" y="1153"/>
              <a:ext cx="1497" cy="1247"/>
              <a:chOff x="2057" y="862"/>
              <a:chExt cx="1560" cy="1351"/>
            </a:xfrm>
          </p:grpSpPr>
          <p:sp>
            <p:nvSpPr>
              <p:cNvPr id="14352" name="AutoShape 5"/>
              <p:cNvSpPr>
                <a:spLocks noChangeArrowheads="1"/>
              </p:cNvSpPr>
              <p:nvPr/>
            </p:nvSpPr>
            <p:spPr bwMode="gray">
              <a:xfrm>
                <a:off x="2070" y="885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53" name="AutoShape 6"/>
              <p:cNvSpPr>
                <a:spLocks noChangeArrowheads="1"/>
              </p:cNvSpPr>
              <p:nvPr/>
            </p:nvSpPr>
            <p:spPr bwMode="gray">
              <a:xfrm>
                <a:off x="2057" y="862"/>
                <a:ext cx="1560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54" name="AutoShape 7"/>
              <p:cNvSpPr>
                <a:spLocks noChangeArrowheads="1"/>
              </p:cNvSpPr>
              <p:nvPr/>
            </p:nvSpPr>
            <p:spPr bwMode="gray">
              <a:xfrm>
                <a:off x="2149" y="947"/>
                <a:ext cx="1300" cy="1204"/>
              </a:xfrm>
              <a:prstGeom prst="hexagon">
                <a:avLst>
                  <a:gd name="adj" fmla="val 28898"/>
                  <a:gd name="vf" fmla="val 115470"/>
                </a:avLst>
              </a:prstGeom>
              <a:gradFill rotWithShape="1">
                <a:gsLst>
                  <a:gs pos="0">
                    <a:srgbClr val="006699"/>
                  </a:gs>
                  <a:gs pos="100000">
                    <a:srgbClr val="0099FF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학생부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  <a:p>
                <a:pPr algn="ctr"/>
                <a:r>
                  <a:rPr lang="ko-KR" altLang="en-US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보통</a:t>
                </a:r>
                <a:endParaRPr lang="en-US" altLang="ko-KR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  <p:grpSp>
          <p:nvGrpSpPr>
            <p:cNvPr id="14344" name="Group 8"/>
            <p:cNvGrpSpPr>
              <a:grpSpLocks/>
            </p:cNvGrpSpPr>
            <p:nvPr/>
          </p:nvGrpSpPr>
          <p:grpSpPr bwMode="auto">
            <a:xfrm>
              <a:off x="41" y="619"/>
              <a:ext cx="2464" cy="2401"/>
              <a:chOff x="94" y="1406"/>
              <a:chExt cx="2565" cy="2601"/>
            </a:xfrm>
          </p:grpSpPr>
          <p:sp>
            <p:nvSpPr>
              <p:cNvPr id="14349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50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51" name="AutoShape 11"/>
              <p:cNvSpPr>
                <a:spLocks noChangeArrowheads="1"/>
              </p:cNvSpPr>
              <p:nvPr/>
            </p:nvSpPr>
            <p:spPr bwMode="gray">
              <a:xfrm>
                <a:off x="94" y="1406"/>
                <a:ext cx="2456" cy="2498"/>
              </a:xfrm>
              <a:prstGeom prst="hexagon">
                <a:avLst>
                  <a:gd name="adj" fmla="val 28898"/>
                  <a:gd name="vf" fmla="val 115470"/>
                </a:avLst>
              </a:prstGeom>
              <a:gradFill rotWithShape="1">
                <a:gsLst>
                  <a:gs pos="0">
                    <a:srgbClr val="007979"/>
                  </a:gs>
                  <a:gs pos="100000">
                    <a:srgbClr val="009999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 sz="4400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수능 우수</a:t>
                </a:r>
                <a:endParaRPr lang="en-US" altLang="ko-KR" sz="4400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  <p:grpSp>
          <p:nvGrpSpPr>
            <p:cNvPr id="14345" name="Group 19"/>
            <p:cNvGrpSpPr>
              <a:grpSpLocks/>
            </p:cNvGrpSpPr>
            <p:nvPr/>
          </p:nvGrpSpPr>
          <p:grpSpPr bwMode="auto">
            <a:xfrm>
              <a:off x="2144" y="2025"/>
              <a:ext cx="3001" cy="1860"/>
              <a:chOff x="3174" y="2260"/>
              <a:chExt cx="3122" cy="2016"/>
            </a:xfrm>
          </p:grpSpPr>
          <p:sp>
            <p:nvSpPr>
              <p:cNvPr id="14346" name="AutoShape 20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47" name="AutoShape 21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48" name="AutoShape 22"/>
              <p:cNvSpPr>
                <a:spLocks noChangeArrowheads="1"/>
              </p:cNvSpPr>
              <p:nvPr/>
            </p:nvSpPr>
            <p:spPr bwMode="gray">
              <a:xfrm>
                <a:off x="3253" y="2260"/>
                <a:ext cx="3043" cy="2016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2F5E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ko-KR" altLang="en-US" sz="4800">
                    <a:solidFill>
                      <a:srgbClr val="000000"/>
                    </a:solidFill>
                    <a:latin typeface="HY울릉도M" pitchFamily="18" charset="-127"/>
                    <a:ea typeface="HY울릉도M" pitchFamily="18" charset="-127"/>
                  </a:rPr>
                  <a:t>논술 우수</a:t>
                </a:r>
                <a:endParaRPr lang="en-US" altLang="ko-KR" sz="4800">
                  <a:solidFill>
                    <a:srgbClr val="000000"/>
                  </a:solidFill>
                  <a:latin typeface="HY울릉도M" pitchFamily="18" charset="-127"/>
                  <a:ea typeface="HY울릉도M" pitchFamily="18" charset="-127"/>
                </a:endParaRPr>
              </a:p>
            </p:txBody>
          </p:sp>
        </p:grpSp>
      </p:grpSp>
      <p:sp>
        <p:nvSpPr>
          <p:cNvPr id="76" name="AutoShape 17"/>
          <p:cNvSpPr>
            <a:spLocks noChangeArrowheads="1"/>
          </p:cNvSpPr>
          <p:nvPr/>
        </p:nvSpPr>
        <p:spPr bwMode="gray">
          <a:xfrm>
            <a:off x="0" y="1268413"/>
            <a:ext cx="8964613" cy="5184775"/>
          </a:xfrm>
          <a:prstGeom prst="hexagon">
            <a:avLst>
              <a:gd name="adj" fmla="val 28897"/>
              <a:gd name="vf" fmla="val 115470"/>
            </a:avLst>
          </a:prstGeom>
          <a:gradFill rotWithShape="1">
            <a:gsLst>
              <a:gs pos="0">
                <a:srgbClr val="00475E"/>
              </a:gs>
              <a:gs pos="100000">
                <a:srgbClr val="0099CC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720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수능 </a:t>
            </a:r>
            <a:endParaRPr lang="en-US" altLang="ko-KR" sz="720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  <a:p>
            <a:pPr algn="ctr"/>
            <a:r>
              <a:rPr lang="ko-KR" altLang="en-US" sz="720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올인</a:t>
            </a:r>
            <a:endParaRPr lang="en-US" altLang="ko-KR" sz="720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입학사정관 사례</a:t>
            </a:r>
          </a:p>
        </p:txBody>
      </p:sp>
      <p:sp>
        <p:nvSpPr>
          <p:cNvPr id="41987" name="TextBox 3"/>
          <p:cNvSpPr txBox="1">
            <a:spLocks noChangeArrowheads="1"/>
          </p:cNvSpPr>
          <p:nvPr/>
        </p:nvSpPr>
        <p:spPr bwMode="auto">
          <a:xfrm>
            <a:off x="468313" y="1196975"/>
            <a:ext cx="83343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spAutoFit/>
          </a:bodyPr>
          <a:lstStyle/>
          <a:p>
            <a:pPr latinLnBrk="0">
              <a:lnSpc>
                <a:spcPct val="150000"/>
              </a:lnSpc>
            </a:pPr>
            <a:r>
              <a:rPr kumimoji="0" lang="ko-KR" altLang="en-US" sz="2000">
                <a:latin typeface="HY울릉도B" pitchFamily="18" charset="-127"/>
                <a:ea typeface="HY울릉도B" pitchFamily="18" charset="-127"/>
                <a:sym typeface="Wingdings" pitchFamily="2" charset="2"/>
              </a:rPr>
              <a:t>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성균관대 입학사정관전형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/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리더십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/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사회과학계열</a:t>
            </a:r>
            <a:endParaRPr kumimoji="0" lang="en-US" altLang="ko-KR" sz="2000">
              <a:latin typeface="HY울릉도B" pitchFamily="18" charset="-127"/>
              <a:ea typeface="HY울릉도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kumimoji="0" lang="ko-KR" altLang="en-US" sz="2000">
                <a:latin typeface="HY울릉도B" pitchFamily="18" charset="-127"/>
                <a:ea typeface="HY울릉도B" pitchFamily="18" charset="-127"/>
                <a:sym typeface="Wingdings" pitchFamily="2" charset="2"/>
              </a:rPr>
              <a:t>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인하대 사정관전형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/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리더십봉사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/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사회과학부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동시합격</a:t>
            </a:r>
          </a:p>
          <a:p>
            <a:pPr latinLnBrk="0">
              <a:lnSpc>
                <a:spcPct val="150000"/>
              </a:lnSpc>
            </a:pPr>
            <a:endParaRPr kumimoji="0" lang="ko-KR" altLang="en-US" sz="2000">
              <a:latin typeface="HY울릉도B" pitchFamily="18" charset="-127"/>
              <a:ea typeface="HY울릉도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kumimoji="0" lang="ko-KR" altLang="en-US" sz="2000">
                <a:latin typeface="HY울릉도B" pitchFamily="18" charset="-127"/>
                <a:ea typeface="HY울릉도B" pitchFamily="18" charset="-127"/>
                <a:sym typeface="Wingdings" pitchFamily="2" charset="2"/>
              </a:rPr>
              <a:t>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내신 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: 2.78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등급</a:t>
            </a:r>
          </a:p>
          <a:p>
            <a:pPr latinLnBrk="0">
              <a:lnSpc>
                <a:spcPct val="150000"/>
              </a:lnSpc>
            </a:pPr>
            <a:r>
              <a:rPr kumimoji="0" lang="ko-KR" altLang="en-US" sz="2000">
                <a:latin typeface="HY울릉도B" pitchFamily="18" charset="-127"/>
                <a:ea typeface="HY울릉도B" pitchFamily="18" charset="-127"/>
                <a:sym typeface="Wingdings" pitchFamily="2" charset="2"/>
              </a:rPr>
              <a:t> 자소서 내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장래희망 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: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청소년 제도 정책가</a:t>
            </a:r>
          </a:p>
          <a:p>
            <a:pPr latinLnBrk="0">
              <a:lnSpc>
                <a:spcPct val="150000"/>
              </a:lnSpc>
            </a:pPr>
            <a:r>
              <a:rPr kumimoji="0" lang="ko-KR" altLang="en-US" sz="2000">
                <a:latin typeface="HY울릉도B" pitchFamily="18" charset="-127"/>
                <a:ea typeface="HY울릉도B" pitchFamily="18" charset="-127"/>
                <a:sym typeface="Wingdings" pitchFamily="2" charset="2"/>
              </a:rPr>
              <a:t>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활동내용</a:t>
            </a:r>
          </a:p>
          <a:p>
            <a:pPr latinLnBrk="0">
              <a:lnSpc>
                <a:spcPct val="150000"/>
              </a:lnSpc>
            </a:pP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   -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경기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북부 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OO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고 학생회장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(1,2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학년 학급회장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)</a:t>
            </a:r>
            <a:endParaRPr kumimoji="0" lang="ko-KR" altLang="en-US" sz="2000">
              <a:latin typeface="HY울릉도B" pitchFamily="18" charset="-127"/>
              <a:ea typeface="HY울릉도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   - 2010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년 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OO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시 학생회연합 창설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(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현재 회장으로 활동 중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)</a:t>
            </a:r>
            <a:endParaRPr kumimoji="0" lang="ko-KR" altLang="en-US" sz="2000">
              <a:latin typeface="HY울릉도B" pitchFamily="18" charset="-127"/>
              <a:ea typeface="HY울릉도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   -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대한민국고등학생총연합회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(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대한학생회로 명칭 변경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) 8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대 회장</a:t>
            </a:r>
          </a:p>
          <a:p>
            <a:pPr latinLnBrk="0">
              <a:lnSpc>
                <a:spcPct val="150000"/>
              </a:lnSpc>
            </a:pP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   - 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동료학생 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4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명과 함께 과목별 품앗이 과외로 수학 성적 향상</a:t>
            </a:r>
            <a:endParaRPr kumimoji="0" lang="en-US" altLang="ko-KR" sz="2000">
              <a:latin typeface="HY울릉도B" pitchFamily="18" charset="-127"/>
              <a:ea typeface="HY울릉도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      (2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학년 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5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등급 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→ 3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학년 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3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등급</a:t>
            </a:r>
            <a:r>
              <a:rPr kumimoji="0" lang="en-US" altLang="ko-KR" sz="2000">
                <a:latin typeface="HY울릉도B" pitchFamily="18" charset="-127"/>
                <a:ea typeface="HY울릉도B" pitchFamily="18" charset="-127"/>
              </a:rPr>
              <a:t>)→W</a:t>
            </a:r>
            <a:r>
              <a:rPr kumimoji="0" lang="ko-KR" altLang="en-US" sz="2000">
                <a:latin typeface="HY울릉도B" pitchFamily="18" charset="-127"/>
                <a:ea typeface="HY울릉도B" pitchFamily="18" charset="-127"/>
              </a:rPr>
              <a:t>형 내신</a:t>
            </a:r>
          </a:p>
        </p:txBody>
      </p:sp>
      <p:sp>
        <p:nvSpPr>
          <p:cNvPr id="4" name="AutoShape 32"/>
          <p:cNvSpPr>
            <a:spLocks noChangeArrowheads="1"/>
          </p:cNvSpPr>
          <p:nvPr/>
        </p:nvSpPr>
        <p:spPr bwMode="auto">
          <a:xfrm rot="5400000">
            <a:off x="4202113" y="2117725"/>
            <a:ext cx="503237" cy="2411413"/>
          </a:xfrm>
          <a:prstGeom prst="flowChartOnlineStorage">
            <a:avLst/>
          </a:prstGeom>
          <a:solidFill>
            <a:srgbClr val="00B0F0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AutoShape 32"/>
          <p:cNvSpPr>
            <a:spLocks noChangeArrowheads="1"/>
          </p:cNvSpPr>
          <p:nvPr/>
        </p:nvSpPr>
        <p:spPr bwMode="auto">
          <a:xfrm rot="5400000">
            <a:off x="3482181" y="1540669"/>
            <a:ext cx="503238" cy="5422900"/>
          </a:xfrm>
          <a:prstGeom prst="flowChartOnlineStorage">
            <a:avLst/>
          </a:prstGeom>
          <a:solidFill>
            <a:srgbClr val="00B0F0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AutoShape 32"/>
          <p:cNvSpPr>
            <a:spLocks noChangeArrowheads="1"/>
          </p:cNvSpPr>
          <p:nvPr/>
        </p:nvSpPr>
        <p:spPr bwMode="auto">
          <a:xfrm rot="5400000">
            <a:off x="4264819" y="2180432"/>
            <a:ext cx="503237" cy="6858000"/>
          </a:xfrm>
          <a:prstGeom prst="flowChartOnlineStorage">
            <a:avLst/>
          </a:prstGeom>
          <a:solidFill>
            <a:srgbClr val="00B0F0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AutoShape 32"/>
          <p:cNvSpPr>
            <a:spLocks noChangeArrowheads="1"/>
          </p:cNvSpPr>
          <p:nvPr/>
        </p:nvSpPr>
        <p:spPr bwMode="auto">
          <a:xfrm rot="5400000">
            <a:off x="5076825" y="5518151"/>
            <a:ext cx="503237" cy="1223962"/>
          </a:xfrm>
          <a:prstGeom prst="flowChartOnlineStorage">
            <a:avLst/>
          </a:prstGeom>
          <a:solidFill>
            <a:srgbClr val="00B0F0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  <a:cs typeface="+mj-cs"/>
              </a:rPr>
              <a:t>한국직업정보시스템 </a:t>
            </a:r>
            <a:r>
              <a:rPr kumimoji="0" lang="en-US" altLang="ko-KR" sz="3200" u="sng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  <a:cs typeface="+mj-cs"/>
              </a:rPr>
              <a:t>http://know.work.go.kr</a:t>
            </a:r>
            <a:endParaRPr kumimoji="0" lang="ko-KR" alt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  <a:cs typeface="+mj-cs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163" y="1212850"/>
            <a:ext cx="8680450" cy="4992688"/>
          </a:xfrm>
          <a:prstGeom prst="rect">
            <a:avLst/>
          </a:prstGeom>
          <a:noFill/>
          <a:ln w="2857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38" y="1165225"/>
            <a:ext cx="8677275" cy="4464050"/>
          </a:xfrm>
          <a:prstGeom prst="rect">
            <a:avLst/>
          </a:prstGeom>
          <a:noFill/>
          <a:ln w="2857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165225"/>
            <a:ext cx="7632700" cy="5072063"/>
          </a:xfrm>
          <a:prstGeom prst="rect">
            <a:avLst/>
          </a:prstGeom>
          <a:noFill/>
          <a:ln w="2857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3825" y="1204913"/>
            <a:ext cx="6562725" cy="500062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835150" y="1236663"/>
            <a:ext cx="5761038" cy="45243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457200" indent="-457200" latinLnBrk="0">
              <a:lnSpc>
                <a:spcPct val="250000"/>
              </a:lnSpc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무역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학원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방송대본작가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번역가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성우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latinLnBrk="0">
              <a:lnSpc>
                <a:spcPct val="250000"/>
              </a:lnSpc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아나운서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연구원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교사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교수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출판기획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latinLnBrk="0">
              <a:lnSpc>
                <a:spcPct val="250000"/>
              </a:lnSpc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카지노딜러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통역가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항공기승무원</a:t>
            </a:r>
            <a:endParaRPr kumimoji="0" lang="en-US" altLang="ko-K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457200" indent="-457200" latinLnBrk="0">
              <a:lnSpc>
                <a:spcPct val="250000"/>
              </a:lnSpc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해외영업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행사기획자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호텔</a:t>
            </a:r>
            <a:r>
              <a:rPr kumimoji="0"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회의기획자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4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280"/>
                            </p:stCondLst>
                            <p:childTnLst>
                              <p:par>
                                <p:cTn id="5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>
            <a:grpSpLocks/>
          </p:cNvGrpSpPr>
          <p:nvPr/>
        </p:nvGrpSpPr>
        <p:grpSpPr bwMode="auto">
          <a:xfrm>
            <a:off x="214313" y="1357313"/>
            <a:ext cx="8640762" cy="4967287"/>
            <a:chOff x="571500" y="1592734"/>
            <a:chExt cx="8001000" cy="4500562"/>
          </a:xfrm>
        </p:grpSpPr>
        <p:sp>
          <p:nvSpPr>
            <p:cNvPr id="3" name="AutoShape 4"/>
            <p:cNvSpPr>
              <a:spLocks noChangeArrowheads="1"/>
            </p:cNvSpPr>
            <p:nvPr/>
          </p:nvSpPr>
          <p:spPr bwMode="gray">
            <a:xfrm>
              <a:off x="571500" y="1592734"/>
              <a:ext cx="8001000" cy="4500562"/>
            </a:xfrm>
            <a:prstGeom prst="roundRect">
              <a:avLst>
                <a:gd name="adj" fmla="val 10889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4" name="AutoShape 5"/>
            <p:cNvSpPr>
              <a:spLocks noChangeArrowheads="1"/>
            </p:cNvSpPr>
            <p:nvPr/>
          </p:nvSpPr>
          <p:spPr bwMode="gray">
            <a:xfrm>
              <a:off x="747895" y="2008413"/>
              <a:ext cx="1541989" cy="3680710"/>
            </a:xfrm>
            <a:prstGeom prst="roundRect">
              <a:avLst>
                <a:gd name="adj" fmla="val 11921"/>
              </a:avLst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gray">
            <a:xfrm>
              <a:off x="843442" y="2244301"/>
              <a:ext cx="768790" cy="1842513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gray">
            <a:xfrm>
              <a:off x="827273" y="2513271"/>
              <a:ext cx="1414103" cy="21934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50000"/>
                </a:lnSpc>
                <a:defRPr/>
              </a:pPr>
              <a:r>
                <a:rPr lang="ko-KR" altLang="en-US" sz="3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학생</a:t>
              </a:r>
              <a:endParaRPr lang="en-US" altLang="ko-KR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  <a:p>
              <a:pPr algn="ctr" eaLnBrk="0" hangingPunct="0">
                <a:lnSpc>
                  <a:spcPct val="150000"/>
                </a:lnSpc>
                <a:defRPr/>
              </a:pPr>
              <a:r>
                <a:rPr lang="en-US" altLang="ko-KR" sz="3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&amp;</a:t>
              </a:r>
            </a:p>
            <a:p>
              <a:pPr algn="ctr" eaLnBrk="0" hangingPunct="0">
                <a:lnSpc>
                  <a:spcPct val="150000"/>
                </a:lnSpc>
                <a:defRPr/>
              </a:pPr>
              <a:r>
                <a:rPr lang="ko-KR" altLang="en-US" sz="3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학부모</a:t>
              </a:r>
              <a:endParaRPr lang="en-US" altLang="ko-KR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</p:grpSp>
      <p:sp>
        <p:nvSpPr>
          <p:cNvPr id="35848" name="Text Box 8"/>
          <p:cNvSpPr txBox="1">
            <a:spLocks noChangeArrowheads="1"/>
          </p:cNvSpPr>
          <p:nvPr/>
        </p:nvSpPr>
        <p:spPr bwMode="gray">
          <a:xfrm>
            <a:off x="2071688" y="1571625"/>
            <a:ext cx="6715125" cy="452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</a:pP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[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자기주도적 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+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전략적 학습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]</a:t>
            </a:r>
          </a:p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</a:pP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[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오답개념노트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]</a:t>
            </a:r>
          </a:p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</a:pP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낮잠 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X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=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 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[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집중력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]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 향상 </a:t>
            </a:r>
            <a:endParaRPr kumimoji="0" lang="en-US" altLang="ko-KR" sz="3200">
              <a:solidFill>
                <a:srgbClr val="000000"/>
              </a:solidFill>
              <a:latin typeface="HY울릉도B" pitchFamily="18" charset="-127"/>
              <a:ea typeface="HY울릉도B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</a:pP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[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규칙적 생활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]</a:t>
            </a:r>
          </a:p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</a:pP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[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장기계획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]</a:t>
            </a:r>
          </a:p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</a:pP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학부모 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[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정보수집 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+ </a:t>
            </a:r>
            <a:r>
              <a:rPr kumimoji="0" lang="ko-KR" altLang="en-US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건강유지</a:t>
            </a:r>
            <a:r>
              <a:rPr kumimoji="0" lang="en-US" altLang="ko-KR" sz="3200">
                <a:solidFill>
                  <a:srgbClr val="000000"/>
                </a:solidFill>
                <a:latin typeface="HY울릉도B" pitchFamily="18" charset="-127"/>
                <a:ea typeface="HY울릉도B" pitchFamily="18" charset="-127"/>
              </a:rPr>
              <a:t>]</a:t>
            </a:r>
          </a:p>
        </p:txBody>
      </p:sp>
      <p:sp>
        <p:nvSpPr>
          <p:cNvPr id="13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당부사항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8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8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58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58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58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8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군산시 운영 프로그램</a:t>
            </a:r>
          </a:p>
        </p:txBody>
      </p:sp>
      <p:sp>
        <p:nvSpPr>
          <p:cNvPr id="3" name="AutoShape 46"/>
          <p:cNvSpPr>
            <a:spLocks noChangeArrowheads="1"/>
          </p:cNvSpPr>
          <p:nvPr/>
        </p:nvSpPr>
        <p:spPr bwMode="ltGray">
          <a:xfrm rot="5400000">
            <a:off x="-2436018" y="246856"/>
            <a:ext cx="5086350" cy="71294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1 w 21600"/>
              <a:gd name="T13" fmla="*/ 0 h 21600"/>
              <a:gd name="T14" fmla="*/ 21199 w 21600"/>
              <a:gd name="T15" fmla="*/ 136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ltGray">
          <a:xfrm rot="5400000" flipH="1">
            <a:off x="-1837531" y="629444"/>
            <a:ext cx="4032250" cy="6408738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2282825" y="1528763"/>
            <a:ext cx="4737100" cy="508000"/>
            <a:chOff x="912" y="1147"/>
            <a:chExt cx="2984" cy="320"/>
          </a:xfrm>
        </p:grpSpPr>
        <p:sp>
          <p:nvSpPr>
            <p:cNvPr id="45108" name="AutoShape 52"/>
            <p:cNvSpPr>
              <a:spLocks noChangeArrowheads="1"/>
            </p:cNvSpPr>
            <p:nvPr/>
          </p:nvSpPr>
          <p:spPr bwMode="gray">
            <a:xfrm>
              <a:off x="1112" y="1147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ko-KR" altLang="en-US" b="1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수능 심화 및 실전 특강</a:t>
              </a:r>
              <a:endParaRPr lang="en-US" altLang="ko-KR" b="1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45109" name="Group 53"/>
            <p:cNvGrpSpPr>
              <a:grpSpLocks/>
            </p:cNvGrpSpPr>
            <p:nvPr/>
          </p:nvGrpSpPr>
          <p:grpSpPr bwMode="auto">
            <a:xfrm>
              <a:off x="912" y="1203"/>
              <a:ext cx="240" cy="240"/>
              <a:chOff x="2078" y="1680"/>
              <a:chExt cx="1615" cy="1615"/>
            </a:xfrm>
          </p:grpSpPr>
          <p:sp>
            <p:nvSpPr>
              <p:cNvPr id="45110" name="Oval 54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5111" name="Oval 55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" name="Oval 56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113" name="Oval 5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ko-KR" altLang="en-US"/>
              </a:p>
            </p:txBody>
          </p:sp>
          <p:sp>
            <p:nvSpPr>
              <p:cNvPr id="12" name="Oval 58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115" name="Oval 5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3087688" y="2246313"/>
            <a:ext cx="4724400" cy="508000"/>
            <a:chOff x="1248" y="1632"/>
            <a:chExt cx="2976" cy="320"/>
          </a:xfrm>
        </p:grpSpPr>
        <p:sp>
          <p:nvSpPr>
            <p:cNvPr id="45100" name="AutoShape 51"/>
            <p:cNvSpPr>
              <a:spLocks noChangeArrowheads="1"/>
            </p:cNvSpPr>
            <p:nvPr/>
          </p:nvSpPr>
          <p:spPr bwMode="gray">
            <a:xfrm>
              <a:off x="1440" y="1632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ko-KR" altLang="en-US" b="1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종로본원 서울대 구술면접 특강</a:t>
              </a:r>
              <a:endParaRPr lang="en-US" altLang="ko-KR" b="1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45101" name="Group 60"/>
            <p:cNvGrpSpPr>
              <a:grpSpLocks/>
            </p:cNvGrpSpPr>
            <p:nvPr/>
          </p:nvGrpSpPr>
          <p:grpSpPr bwMode="auto">
            <a:xfrm>
              <a:off x="1248" y="1699"/>
              <a:ext cx="240" cy="240"/>
              <a:chOff x="2078" y="1680"/>
              <a:chExt cx="1615" cy="1615"/>
            </a:xfrm>
          </p:grpSpPr>
          <p:sp>
            <p:nvSpPr>
              <p:cNvPr id="45102" name="Oval 61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5103" name="Oval 62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9" name="Oval 63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105" name="Oval 64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48BE67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ko-KR" altLang="en-US"/>
              </a:p>
            </p:txBody>
          </p:sp>
          <p:sp>
            <p:nvSpPr>
              <p:cNvPr id="21" name="Oval 65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107" name="Oval 66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235C32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8" name="Group 90"/>
          <p:cNvGrpSpPr>
            <a:grpSpLocks/>
          </p:cNvGrpSpPr>
          <p:nvPr/>
        </p:nvGrpSpPr>
        <p:grpSpPr bwMode="auto">
          <a:xfrm>
            <a:off x="3448050" y="3038475"/>
            <a:ext cx="4724400" cy="508000"/>
            <a:chOff x="1344" y="2179"/>
            <a:chExt cx="2976" cy="320"/>
          </a:xfrm>
        </p:grpSpPr>
        <p:sp>
          <p:nvSpPr>
            <p:cNvPr id="45092" name="AutoShape 50"/>
            <p:cNvSpPr>
              <a:spLocks noChangeArrowheads="1"/>
            </p:cNvSpPr>
            <p:nvPr/>
          </p:nvSpPr>
          <p:spPr bwMode="gray">
            <a:xfrm>
              <a:off x="1536" y="2179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ko-KR" altLang="en-US" b="1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입시지도 </a:t>
              </a:r>
              <a:r>
                <a:rPr lang="en-US" altLang="ko-KR" b="1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1:1 </a:t>
              </a:r>
              <a:r>
                <a:rPr lang="ko-KR" altLang="en-US" b="1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대면 컨설팅</a:t>
              </a:r>
              <a:endParaRPr lang="en-US" altLang="ko-KR" b="1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45093" name="Group 67"/>
            <p:cNvGrpSpPr>
              <a:grpSpLocks/>
            </p:cNvGrpSpPr>
            <p:nvPr/>
          </p:nvGrpSpPr>
          <p:grpSpPr bwMode="auto">
            <a:xfrm>
              <a:off x="1344" y="2227"/>
              <a:ext cx="240" cy="240"/>
              <a:chOff x="2078" y="1680"/>
              <a:chExt cx="1615" cy="1615"/>
            </a:xfrm>
          </p:grpSpPr>
          <p:sp>
            <p:nvSpPr>
              <p:cNvPr id="45094" name="Oval 68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5095" name="Oval 69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9" name="Oval 70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097" name="Oval 71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0F5368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ko-KR" altLang="en-US"/>
              </a:p>
            </p:txBody>
          </p:sp>
          <p:sp>
            <p:nvSpPr>
              <p:cNvPr id="31" name="Oval 72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099" name="Oval 73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10576D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1" name="Group 91"/>
          <p:cNvGrpSpPr>
            <a:grpSpLocks/>
          </p:cNvGrpSpPr>
          <p:nvPr/>
        </p:nvGrpSpPr>
        <p:grpSpPr bwMode="auto">
          <a:xfrm>
            <a:off x="3487738" y="3757613"/>
            <a:ext cx="4756150" cy="508000"/>
            <a:chOff x="1248" y="2691"/>
            <a:chExt cx="2996" cy="320"/>
          </a:xfrm>
        </p:grpSpPr>
        <p:sp>
          <p:nvSpPr>
            <p:cNvPr id="45084" name="AutoShape 49"/>
            <p:cNvSpPr>
              <a:spLocks noChangeArrowheads="1"/>
            </p:cNvSpPr>
            <p:nvPr/>
          </p:nvSpPr>
          <p:spPr bwMode="gray">
            <a:xfrm>
              <a:off x="1460" y="2691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ko-KR" altLang="en-US" b="1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입시 및 학습전략 설명회</a:t>
              </a:r>
              <a:endParaRPr lang="en-US" altLang="ko-KR" b="1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45085" name="Group 74"/>
            <p:cNvGrpSpPr>
              <a:grpSpLocks/>
            </p:cNvGrpSpPr>
            <p:nvPr/>
          </p:nvGrpSpPr>
          <p:grpSpPr bwMode="auto">
            <a:xfrm>
              <a:off x="1248" y="2755"/>
              <a:ext cx="240" cy="240"/>
              <a:chOff x="2078" y="1680"/>
              <a:chExt cx="1615" cy="1615"/>
            </a:xfrm>
          </p:grpSpPr>
          <p:sp>
            <p:nvSpPr>
              <p:cNvPr id="45086" name="Oval 75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5087" name="Oval 76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8" name="Oval 77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089" name="Oval 78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8D67E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ko-KR" altLang="en-US"/>
              </a:p>
            </p:txBody>
          </p:sp>
          <p:sp>
            <p:nvSpPr>
              <p:cNvPr id="40" name="Oval 79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091" name="Oval 80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45326D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4" name="Group 92"/>
          <p:cNvGrpSpPr>
            <a:grpSpLocks/>
          </p:cNvGrpSpPr>
          <p:nvPr/>
        </p:nvGrpSpPr>
        <p:grpSpPr bwMode="auto">
          <a:xfrm>
            <a:off x="3275013" y="4478338"/>
            <a:ext cx="4743450" cy="508000"/>
            <a:chOff x="960" y="3212"/>
            <a:chExt cx="2988" cy="320"/>
          </a:xfrm>
        </p:grpSpPr>
        <p:sp>
          <p:nvSpPr>
            <p:cNvPr id="45076" name="AutoShape 48"/>
            <p:cNvSpPr>
              <a:spLocks noChangeArrowheads="1"/>
            </p:cNvSpPr>
            <p:nvPr/>
          </p:nvSpPr>
          <p:spPr bwMode="gray">
            <a:xfrm>
              <a:off x="1164" y="3212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ko-KR" altLang="en-US" b="1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우수학생 성적분석 및 전화 컨설팅</a:t>
              </a:r>
              <a:endParaRPr lang="en-US" altLang="ko-KR" b="1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45077" name="Group 81"/>
            <p:cNvGrpSpPr>
              <a:grpSpLocks/>
            </p:cNvGrpSpPr>
            <p:nvPr/>
          </p:nvGrpSpPr>
          <p:grpSpPr bwMode="auto">
            <a:xfrm>
              <a:off x="960" y="3243"/>
              <a:ext cx="224" cy="240"/>
              <a:chOff x="2076" y="1677"/>
              <a:chExt cx="1618" cy="1613"/>
            </a:xfrm>
          </p:grpSpPr>
          <p:sp>
            <p:nvSpPr>
              <p:cNvPr id="45078" name="Oval 82"/>
              <p:cNvSpPr>
                <a:spLocks noChangeArrowheads="1"/>
              </p:cNvSpPr>
              <p:nvPr/>
            </p:nvSpPr>
            <p:spPr bwMode="gray">
              <a:xfrm>
                <a:off x="2076" y="1677"/>
                <a:ext cx="1618" cy="1613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5079" name="Oval 83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7" name="Oval 84"/>
              <p:cNvSpPr>
                <a:spLocks noChangeArrowheads="1"/>
              </p:cNvSpPr>
              <p:nvPr/>
            </p:nvSpPr>
            <p:spPr bwMode="gray">
              <a:xfrm>
                <a:off x="2249" y="1852"/>
                <a:ext cx="1264" cy="1270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081" name="Oval 85"/>
              <p:cNvSpPr>
                <a:spLocks noChangeArrowheads="1"/>
              </p:cNvSpPr>
              <p:nvPr/>
            </p:nvSpPr>
            <p:spPr bwMode="gray">
              <a:xfrm>
                <a:off x="2330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E35E23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ko-KR" altLang="en-US"/>
              </a:p>
            </p:txBody>
          </p:sp>
          <p:sp>
            <p:nvSpPr>
              <p:cNvPr id="49" name="Oval 86"/>
              <p:cNvSpPr>
                <a:spLocks noChangeArrowheads="1"/>
              </p:cNvSpPr>
              <p:nvPr/>
            </p:nvSpPr>
            <p:spPr bwMode="gray">
              <a:xfrm>
                <a:off x="2336" y="1939"/>
                <a:ext cx="1098" cy="110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083" name="Oval 87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E35E23"/>
                  </a:gs>
                  <a:gs pos="100000">
                    <a:srgbClr val="6E2E1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51" name="AutoShape 4"/>
          <p:cNvSpPr>
            <a:spLocks noChangeArrowheads="1"/>
          </p:cNvSpPr>
          <p:nvPr/>
        </p:nvSpPr>
        <p:spPr bwMode="blackWhite">
          <a:xfrm>
            <a:off x="358775" y="2952750"/>
            <a:ext cx="2341563" cy="1601788"/>
          </a:xfrm>
          <a:prstGeom prst="roundRect">
            <a:avLst>
              <a:gd name="adj" fmla="val 9106"/>
            </a:avLst>
          </a:prstGeom>
          <a:solidFill>
            <a:schemeClr val="accent6">
              <a:lumMod val="50000"/>
            </a:schemeClr>
          </a:solidFill>
          <a:ln w="25400">
            <a:solidFill>
              <a:schemeClr val="tx1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ko-KR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글로벌리더</a:t>
            </a:r>
            <a:endParaRPr lang="en-US" altLang="ko-K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 eaLnBrk="0" hangingPunct="0">
              <a:defRPr/>
            </a:pPr>
            <a:r>
              <a:rPr lang="ko-KR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아카데미</a:t>
            </a:r>
            <a:endParaRPr lang="en-US" altLang="ko-K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 eaLnBrk="0" hangingPunct="0">
              <a:defRPr/>
            </a:pPr>
            <a:r>
              <a:rPr lang="ko-KR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운영 프로그램</a:t>
            </a:r>
            <a:endParaRPr lang="en-US" altLang="ko-K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6" name="Group 92"/>
          <p:cNvGrpSpPr>
            <a:grpSpLocks/>
          </p:cNvGrpSpPr>
          <p:nvPr/>
        </p:nvGrpSpPr>
        <p:grpSpPr bwMode="auto">
          <a:xfrm>
            <a:off x="2700338" y="5197475"/>
            <a:ext cx="4743450" cy="508000"/>
            <a:chOff x="960" y="3212"/>
            <a:chExt cx="2988" cy="320"/>
          </a:xfrm>
        </p:grpSpPr>
        <p:sp>
          <p:nvSpPr>
            <p:cNvPr id="45068" name="AutoShape 48"/>
            <p:cNvSpPr>
              <a:spLocks noChangeArrowheads="1"/>
            </p:cNvSpPr>
            <p:nvPr/>
          </p:nvSpPr>
          <p:spPr bwMode="gray">
            <a:xfrm>
              <a:off x="1164" y="3212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ko-KR" altLang="en-US" b="1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장학금 지원</a:t>
              </a:r>
              <a:endParaRPr lang="en-US" altLang="ko-KR" b="1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45069" name="Group 81"/>
            <p:cNvGrpSpPr>
              <a:grpSpLocks/>
            </p:cNvGrpSpPr>
            <p:nvPr/>
          </p:nvGrpSpPr>
          <p:grpSpPr bwMode="auto">
            <a:xfrm>
              <a:off x="960" y="3243"/>
              <a:ext cx="224" cy="240"/>
              <a:chOff x="2076" y="1677"/>
              <a:chExt cx="1618" cy="1613"/>
            </a:xfrm>
          </p:grpSpPr>
          <p:sp>
            <p:nvSpPr>
              <p:cNvPr id="45070" name="Oval 82"/>
              <p:cNvSpPr>
                <a:spLocks noChangeArrowheads="1"/>
              </p:cNvSpPr>
              <p:nvPr/>
            </p:nvSpPr>
            <p:spPr bwMode="gray">
              <a:xfrm>
                <a:off x="2076" y="1677"/>
                <a:ext cx="1618" cy="1613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5071" name="Oval 83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57" name="Oval 84"/>
              <p:cNvSpPr>
                <a:spLocks noChangeArrowheads="1"/>
              </p:cNvSpPr>
              <p:nvPr/>
            </p:nvSpPr>
            <p:spPr bwMode="gray">
              <a:xfrm>
                <a:off x="2249" y="1852"/>
                <a:ext cx="1264" cy="1270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073" name="Oval 85"/>
              <p:cNvSpPr>
                <a:spLocks noChangeArrowheads="1"/>
              </p:cNvSpPr>
              <p:nvPr/>
            </p:nvSpPr>
            <p:spPr bwMode="gray">
              <a:xfrm>
                <a:off x="2330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E35E23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ko-KR" altLang="en-US"/>
              </a:p>
            </p:txBody>
          </p:sp>
          <p:sp>
            <p:nvSpPr>
              <p:cNvPr id="59" name="Oval 86"/>
              <p:cNvSpPr>
                <a:spLocks noChangeArrowheads="1"/>
              </p:cNvSpPr>
              <p:nvPr/>
            </p:nvSpPr>
            <p:spPr bwMode="gray">
              <a:xfrm>
                <a:off x="2336" y="1939"/>
                <a:ext cx="1098" cy="110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5075" name="Oval 87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solidFill>
                <a:srgbClr val="FF0000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25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+mj-cs"/>
              </a:rPr>
              <a:t>프로그램 </a:t>
            </a:r>
            <a:r>
              <a:rPr kumimoji="0" lang="en-US" altLang="ko-KR" sz="25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+mj-cs"/>
              </a:rPr>
              <a:t>Summary</a:t>
            </a:r>
            <a:endParaRPr kumimoji="0" lang="ko-KR" altLang="en-US" sz="25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3" name="자유형 2"/>
          <p:cNvSpPr/>
          <p:nvPr/>
        </p:nvSpPr>
        <p:spPr>
          <a:xfrm>
            <a:off x="4721225" y="1392238"/>
            <a:ext cx="3611563" cy="2160587"/>
          </a:xfrm>
          <a:custGeom>
            <a:avLst/>
            <a:gdLst>
              <a:gd name="connsiteX0" fmla="*/ 0 w 4055742"/>
              <a:gd name="connsiteY0" fmla="*/ 234027 h 2340265"/>
              <a:gd name="connsiteX1" fmla="*/ 68545 w 4055742"/>
              <a:gd name="connsiteY1" fmla="*/ 68545 h 2340265"/>
              <a:gd name="connsiteX2" fmla="*/ 234027 w 4055742"/>
              <a:gd name="connsiteY2" fmla="*/ 0 h 2340265"/>
              <a:gd name="connsiteX3" fmla="*/ 3821715 w 4055742"/>
              <a:gd name="connsiteY3" fmla="*/ 0 h 2340265"/>
              <a:gd name="connsiteX4" fmla="*/ 3987197 w 4055742"/>
              <a:gd name="connsiteY4" fmla="*/ 68545 h 2340265"/>
              <a:gd name="connsiteX5" fmla="*/ 4055742 w 4055742"/>
              <a:gd name="connsiteY5" fmla="*/ 234027 h 2340265"/>
              <a:gd name="connsiteX6" fmla="*/ 4055742 w 4055742"/>
              <a:gd name="connsiteY6" fmla="*/ 2106238 h 2340265"/>
              <a:gd name="connsiteX7" fmla="*/ 3987197 w 4055742"/>
              <a:gd name="connsiteY7" fmla="*/ 2271720 h 2340265"/>
              <a:gd name="connsiteX8" fmla="*/ 3821715 w 4055742"/>
              <a:gd name="connsiteY8" fmla="*/ 2340265 h 2340265"/>
              <a:gd name="connsiteX9" fmla="*/ 234027 w 4055742"/>
              <a:gd name="connsiteY9" fmla="*/ 2340265 h 2340265"/>
              <a:gd name="connsiteX10" fmla="*/ 68545 w 4055742"/>
              <a:gd name="connsiteY10" fmla="*/ 2271720 h 2340265"/>
              <a:gd name="connsiteX11" fmla="*/ 0 w 4055742"/>
              <a:gd name="connsiteY11" fmla="*/ 2106238 h 2340265"/>
              <a:gd name="connsiteX12" fmla="*/ 0 w 4055742"/>
              <a:gd name="connsiteY12" fmla="*/ 234027 h 234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55742" h="2340265">
                <a:moveTo>
                  <a:pt x="0" y="234027"/>
                </a:moveTo>
                <a:cubicBezTo>
                  <a:pt x="0" y="171959"/>
                  <a:pt x="24657" y="112433"/>
                  <a:pt x="68545" y="68545"/>
                </a:cubicBezTo>
                <a:cubicBezTo>
                  <a:pt x="112434" y="24656"/>
                  <a:pt x="171959" y="0"/>
                  <a:pt x="234027" y="0"/>
                </a:cubicBezTo>
                <a:lnTo>
                  <a:pt x="3821715" y="0"/>
                </a:lnTo>
                <a:cubicBezTo>
                  <a:pt x="3883783" y="0"/>
                  <a:pt x="3943309" y="24657"/>
                  <a:pt x="3987197" y="68545"/>
                </a:cubicBezTo>
                <a:cubicBezTo>
                  <a:pt x="4031086" y="112434"/>
                  <a:pt x="4055742" y="171959"/>
                  <a:pt x="4055742" y="234027"/>
                </a:cubicBezTo>
                <a:lnTo>
                  <a:pt x="4055742" y="2106238"/>
                </a:lnTo>
                <a:cubicBezTo>
                  <a:pt x="4055742" y="2168306"/>
                  <a:pt x="4031086" y="2227832"/>
                  <a:pt x="3987197" y="2271720"/>
                </a:cubicBezTo>
                <a:cubicBezTo>
                  <a:pt x="3943308" y="2315609"/>
                  <a:pt x="3883783" y="2340265"/>
                  <a:pt x="3821715" y="2340265"/>
                </a:cubicBezTo>
                <a:lnTo>
                  <a:pt x="234027" y="2340265"/>
                </a:lnTo>
                <a:cubicBezTo>
                  <a:pt x="171959" y="2340265"/>
                  <a:pt x="112433" y="2315609"/>
                  <a:pt x="68545" y="2271720"/>
                </a:cubicBezTo>
                <a:cubicBezTo>
                  <a:pt x="24656" y="2227831"/>
                  <a:pt x="0" y="2168306"/>
                  <a:pt x="0" y="2106238"/>
                </a:cubicBezTo>
                <a:lnTo>
                  <a:pt x="0" y="234027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/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lvl="1" defTabSz="711200">
              <a:lnSpc>
                <a:spcPct val="120000"/>
              </a:lnSpc>
              <a:defRPr/>
            </a:pPr>
            <a:r>
              <a:rPr lang="en-US" altLang="ko-KR" sz="14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1. </a:t>
            </a:r>
            <a:r>
              <a:rPr lang="ko-KR" altLang="en-US" sz="14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시기별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입시설명회</a:t>
            </a:r>
            <a:endParaRPr lang="en-US" altLang="ko-KR" sz="14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defTabSz="711200">
              <a:lnSpc>
                <a:spcPct val="120000"/>
              </a:lnSpc>
              <a:defRPr/>
            </a:pP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 </a:t>
            </a: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-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수시 </a:t>
            </a:r>
            <a:r>
              <a:rPr lang="en-US" altLang="ko-KR" sz="14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/ </a:t>
            </a:r>
            <a:r>
              <a:rPr lang="ko-KR" altLang="en-US" sz="14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정시 전략 설명회</a:t>
            </a:r>
            <a:endParaRPr lang="en-US" altLang="ko-KR" sz="14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defTabSz="711200">
              <a:lnSpc>
                <a:spcPct val="120000"/>
              </a:lnSpc>
              <a:defRPr/>
            </a:pPr>
            <a:r>
              <a:rPr lang="en-US" altLang="ko-KR" sz="14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2. </a:t>
            </a:r>
            <a:r>
              <a:rPr lang="ko-KR" altLang="en-US" sz="14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학습법 설명회</a:t>
            </a:r>
            <a:endParaRPr lang="en-US" altLang="ko-KR" sz="14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defTabSz="711200">
              <a:lnSpc>
                <a:spcPct val="120000"/>
              </a:lnSpc>
              <a:defRPr/>
            </a:pPr>
            <a:r>
              <a:rPr lang="en-US" altLang="ko-KR" sz="14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3. </a:t>
            </a:r>
            <a:r>
              <a:rPr lang="ko-KR" altLang="en-US" sz="14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중등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설명회</a:t>
            </a:r>
            <a:endParaRPr lang="en-US" altLang="ko-KR" sz="14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 -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중등 </a:t>
            </a:r>
            <a:r>
              <a:rPr lang="ko-KR" altLang="en-US" sz="14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학습법</a:t>
            </a:r>
            <a:endParaRPr lang="en-US" altLang="ko-KR" sz="14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 -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고입</a:t>
            </a: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대입 기초 </a:t>
            </a:r>
            <a:endParaRPr lang="en-US" altLang="ko-KR" sz="14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4" name="자유형 3"/>
          <p:cNvSpPr/>
          <p:nvPr/>
        </p:nvSpPr>
        <p:spPr>
          <a:xfrm>
            <a:off x="857250" y="3857625"/>
            <a:ext cx="3611563" cy="2160588"/>
          </a:xfrm>
          <a:custGeom>
            <a:avLst/>
            <a:gdLst>
              <a:gd name="connsiteX0" fmla="*/ 0 w 4055742"/>
              <a:gd name="connsiteY0" fmla="*/ 234027 h 2340265"/>
              <a:gd name="connsiteX1" fmla="*/ 68545 w 4055742"/>
              <a:gd name="connsiteY1" fmla="*/ 68545 h 2340265"/>
              <a:gd name="connsiteX2" fmla="*/ 234027 w 4055742"/>
              <a:gd name="connsiteY2" fmla="*/ 0 h 2340265"/>
              <a:gd name="connsiteX3" fmla="*/ 3821715 w 4055742"/>
              <a:gd name="connsiteY3" fmla="*/ 0 h 2340265"/>
              <a:gd name="connsiteX4" fmla="*/ 3987197 w 4055742"/>
              <a:gd name="connsiteY4" fmla="*/ 68545 h 2340265"/>
              <a:gd name="connsiteX5" fmla="*/ 4055742 w 4055742"/>
              <a:gd name="connsiteY5" fmla="*/ 234027 h 2340265"/>
              <a:gd name="connsiteX6" fmla="*/ 4055742 w 4055742"/>
              <a:gd name="connsiteY6" fmla="*/ 2106238 h 2340265"/>
              <a:gd name="connsiteX7" fmla="*/ 3987197 w 4055742"/>
              <a:gd name="connsiteY7" fmla="*/ 2271720 h 2340265"/>
              <a:gd name="connsiteX8" fmla="*/ 3821715 w 4055742"/>
              <a:gd name="connsiteY8" fmla="*/ 2340265 h 2340265"/>
              <a:gd name="connsiteX9" fmla="*/ 234027 w 4055742"/>
              <a:gd name="connsiteY9" fmla="*/ 2340265 h 2340265"/>
              <a:gd name="connsiteX10" fmla="*/ 68545 w 4055742"/>
              <a:gd name="connsiteY10" fmla="*/ 2271720 h 2340265"/>
              <a:gd name="connsiteX11" fmla="*/ 0 w 4055742"/>
              <a:gd name="connsiteY11" fmla="*/ 2106238 h 2340265"/>
              <a:gd name="connsiteX12" fmla="*/ 0 w 4055742"/>
              <a:gd name="connsiteY12" fmla="*/ 234027 h 234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55742" h="2340265">
                <a:moveTo>
                  <a:pt x="0" y="234027"/>
                </a:moveTo>
                <a:cubicBezTo>
                  <a:pt x="0" y="171959"/>
                  <a:pt x="24657" y="112433"/>
                  <a:pt x="68545" y="68545"/>
                </a:cubicBezTo>
                <a:cubicBezTo>
                  <a:pt x="112434" y="24656"/>
                  <a:pt x="171959" y="0"/>
                  <a:pt x="234027" y="0"/>
                </a:cubicBezTo>
                <a:lnTo>
                  <a:pt x="3821715" y="0"/>
                </a:lnTo>
                <a:cubicBezTo>
                  <a:pt x="3883783" y="0"/>
                  <a:pt x="3943309" y="24657"/>
                  <a:pt x="3987197" y="68545"/>
                </a:cubicBezTo>
                <a:cubicBezTo>
                  <a:pt x="4031086" y="112434"/>
                  <a:pt x="4055742" y="171959"/>
                  <a:pt x="4055742" y="234027"/>
                </a:cubicBezTo>
                <a:lnTo>
                  <a:pt x="4055742" y="2106238"/>
                </a:lnTo>
                <a:cubicBezTo>
                  <a:pt x="4055742" y="2168306"/>
                  <a:pt x="4031086" y="2227832"/>
                  <a:pt x="3987197" y="2271720"/>
                </a:cubicBezTo>
                <a:cubicBezTo>
                  <a:pt x="3943308" y="2315609"/>
                  <a:pt x="3883783" y="2340265"/>
                  <a:pt x="3821715" y="2340265"/>
                </a:cubicBezTo>
                <a:lnTo>
                  <a:pt x="234027" y="2340265"/>
                </a:lnTo>
                <a:cubicBezTo>
                  <a:pt x="171959" y="2340265"/>
                  <a:pt x="112433" y="2315609"/>
                  <a:pt x="68545" y="2271720"/>
                </a:cubicBezTo>
                <a:cubicBezTo>
                  <a:pt x="24656" y="2227831"/>
                  <a:pt x="0" y="2168306"/>
                  <a:pt x="0" y="2106238"/>
                </a:cubicBezTo>
                <a:lnTo>
                  <a:pt x="0" y="234027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/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1. 1:1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대면 컨설팅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2.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수시 지원전략 컨설팅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3.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자기소개서 첨삭 컨설팅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4.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정시 지원 전략 컨설팅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5.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온라인 컨설팅 및 상담</a:t>
            </a: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</a:t>
            </a:r>
            <a:endParaRPr lang="ko-KR" altLang="en-US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5" name="자유형 4"/>
          <p:cNvSpPr/>
          <p:nvPr/>
        </p:nvSpPr>
        <p:spPr>
          <a:xfrm>
            <a:off x="857250" y="1196975"/>
            <a:ext cx="3613150" cy="2376488"/>
          </a:xfrm>
          <a:custGeom>
            <a:avLst/>
            <a:gdLst>
              <a:gd name="connsiteX0" fmla="*/ 0 w 4055742"/>
              <a:gd name="connsiteY0" fmla="*/ 234027 h 2340265"/>
              <a:gd name="connsiteX1" fmla="*/ 68545 w 4055742"/>
              <a:gd name="connsiteY1" fmla="*/ 68545 h 2340265"/>
              <a:gd name="connsiteX2" fmla="*/ 234027 w 4055742"/>
              <a:gd name="connsiteY2" fmla="*/ 0 h 2340265"/>
              <a:gd name="connsiteX3" fmla="*/ 3821715 w 4055742"/>
              <a:gd name="connsiteY3" fmla="*/ 0 h 2340265"/>
              <a:gd name="connsiteX4" fmla="*/ 3987197 w 4055742"/>
              <a:gd name="connsiteY4" fmla="*/ 68545 h 2340265"/>
              <a:gd name="connsiteX5" fmla="*/ 4055742 w 4055742"/>
              <a:gd name="connsiteY5" fmla="*/ 234027 h 2340265"/>
              <a:gd name="connsiteX6" fmla="*/ 4055742 w 4055742"/>
              <a:gd name="connsiteY6" fmla="*/ 2106238 h 2340265"/>
              <a:gd name="connsiteX7" fmla="*/ 3987197 w 4055742"/>
              <a:gd name="connsiteY7" fmla="*/ 2271720 h 2340265"/>
              <a:gd name="connsiteX8" fmla="*/ 3821715 w 4055742"/>
              <a:gd name="connsiteY8" fmla="*/ 2340265 h 2340265"/>
              <a:gd name="connsiteX9" fmla="*/ 234027 w 4055742"/>
              <a:gd name="connsiteY9" fmla="*/ 2340265 h 2340265"/>
              <a:gd name="connsiteX10" fmla="*/ 68545 w 4055742"/>
              <a:gd name="connsiteY10" fmla="*/ 2271720 h 2340265"/>
              <a:gd name="connsiteX11" fmla="*/ 0 w 4055742"/>
              <a:gd name="connsiteY11" fmla="*/ 2106238 h 2340265"/>
              <a:gd name="connsiteX12" fmla="*/ 0 w 4055742"/>
              <a:gd name="connsiteY12" fmla="*/ 234027 h 234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55742" h="2340265">
                <a:moveTo>
                  <a:pt x="0" y="234027"/>
                </a:moveTo>
                <a:cubicBezTo>
                  <a:pt x="0" y="171959"/>
                  <a:pt x="24657" y="112433"/>
                  <a:pt x="68545" y="68545"/>
                </a:cubicBezTo>
                <a:cubicBezTo>
                  <a:pt x="112434" y="24656"/>
                  <a:pt x="171959" y="0"/>
                  <a:pt x="234027" y="0"/>
                </a:cubicBezTo>
                <a:lnTo>
                  <a:pt x="3821715" y="0"/>
                </a:lnTo>
                <a:cubicBezTo>
                  <a:pt x="3883783" y="0"/>
                  <a:pt x="3943309" y="24657"/>
                  <a:pt x="3987197" y="68545"/>
                </a:cubicBezTo>
                <a:cubicBezTo>
                  <a:pt x="4031086" y="112434"/>
                  <a:pt x="4055742" y="171959"/>
                  <a:pt x="4055742" y="234027"/>
                </a:cubicBezTo>
                <a:lnTo>
                  <a:pt x="4055742" y="2106238"/>
                </a:lnTo>
                <a:cubicBezTo>
                  <a:pt x="4055742" y="2168306"/>
                  <a:pt x="4031086" y="2227832"/>
                  <a:pt x="3987197" y="2271720"/>
                </a:cubicBezTo>
                <a:cubicBezTo>
                  <a:pt x="3943308" y="2315609"/>
                  <a:pt x="3883783" y="2340265"/>
                  <a:pt x="3821715" y="2340265"/>
                </a:cubicBezTo>
                <a:lnTo>
                  <a:pt x="234027" y="2340265"/>
                </a:lnTo>
                <a:cubicBezTo>
                  <a:pt x="171959" y="2340265"/>
                  <a:pt x="112433" y="2315609"/>
                  <a:pt x="68545" y="2271720"/>
                </a:cubicBezTo>
                <a:cubicBezTo>
                  <a:pt x="24656" y="2227831"/>
                  <a:pt x="0" y="2168306"/>
                  <a:pt x="0" y="2106238"/>
                </a:cubicBezTo>
                <a:lnTo>
                  <a:pt x="0" y="23402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defTabSz="711200">
              <a:lnSpc>
                <a:spcPct val="12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1. </a:t>
            </a:r>
            <a:r>
              <a:rPr lang="ko-KR" altLang="en-US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정시 대비 강의</a:t>
            </a:r>
            <a:endParaRPr lang="en-US" altLang="ko-KR" sz="14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marL="342900" lvl="1" indent="-3429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- </a:t>
            </a:r>
            <a:r>
              <a:rPr lang="ko-KR" altLang="en-US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수능 </a:t>
            </a: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언어</a:t>
            </a:r>
            <a:r>
              <a:rPr lang="en-US" altLang="ko-KR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수리</a:t>
            </a:r>
            <a:r>
              <a:rPr lang="en-US" altLang="ko-KR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외국어</a:t>
            </a:r>
            <a:r>
              <a:rPr lang="en-US" altLang="ko-KR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)</a:t>
            </a:r>
          </a:p>
          <a:p>
            <a:pPr marL="342900" lvl="1" indent="-3429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- 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탐구 </a:t>
            </a:r>
            <a:r>
              <a:rPr lang="ko-KR" altLang="en-US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특강 </a:t>
            </a:r>
            <a:r>
              <a:rPr lang="en-US" altLang="ko-KR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사회</a:t>
            </a: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과학</a:t>
            </a: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)</a:t>
            </a:r>
          </a:p>
          <a:p>
            <a:pPr marL="342900" lvl="1" indent="-3429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- 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핵심체크 해설강의</a:t>
            </a:r>
            <a:endParaRPr lang="en-US" altLang="ko-KR" sz="14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marL="171450" lvl="1" indent="-171450" defTabSz="711200">
              <a:lnSpc>
                <a:spcPct val="12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2. </a:t>
            </a:r>
            <a:r>
              <a:rPr lang="ko-KR" altLang="en-US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수시 대비 강의</a:t>
            </a:r>
            <a:endParaRPr lang="en-US" altLang="ko-KR" sz="14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marL="171450" lvl="1" indent="-17145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- 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논술 </a:t>
            </a:r>
            <a:endParaRPr lang="en-US" altLang="ko-KR" sz="14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marL="171450" lvl="1" indent="-17145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- </a:t>
            </a:r>
            <a:r>
              <a:rPr lang="ko-KR" altLang="en-US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특기자 </a:t>
            </a:r>
            <a:endParaRPr lang="en-US" altLang="ko-KR" sz="14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marL="171450" lvl="1" indent="-17145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- 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구술면접</a:t>
            </a:r>
            <a:endParaRPr lang="en-US" altLang="ko-KR" sz="14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marL="171450" lvl="1" indent="-17145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-  </a:t>
            </a:r>
            <a:r>
              <a:rPr lang="ko-KR" altLang="en-US" sz="1400" dirty="0" err="1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필리아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해설강의 </a:t>
            </a:r>
            <a:endParaRPr lang="ko-KR" altLang="en-US" sz="14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6" name="자유형 5"/>
          <p:cNvSpPr/>
          <p:nvPr/>
        </p:nvSpPr>
        <p:spPr>
          <a:xfrm>
            <a:off x="4714875" y="3857625"/>
            <a:ext cx="3613150" cy="2160588"/>
          </a:xfrm>
          <a:custGeom>
            <a:avLst/>
            <a:gdLst>
              <a:gd name="connsiteX0" fmla="*/ 0 w 4055742"/>
              <a:gd name="connsiteY0" fmla="*/ 234027 h 2340265"/>
              <a:gd name="connsiteX1" fmla="*/ 68545 w 4055742"/>
              <a:gd name="connsiteY1" fmla="*/ 68545 h 2340265"/>
              <a:gd name="connsiteX2" fmla="*/ 234027 w 4055742"/>
              <a:gd name="connsiteY2" fmla="*/ 0 h 2340265"/>
              <a:gd name="connsiteX3" fmla="*/ 3821715 w 4055742"/>
              <a:gd name="connsiteY3" fmla="*/ 0 h 2340265"/>
              <a:gd name="connsiteX4" fmla="*/ 3987197 w 4055742"/>
              <a:gd name="connsiteY4" fmla="*/ 68545 h 2340265"/>
              <a:gd name="connsiteX5" fmla="*/ 4055742 w 4055742"/>
              <a:gd name="connsiteY5" fmla="*/ 234027 h 2340265"/>
              <a:gd name="connsiteX6" fmla="*/ 4055742 w 4055742"/>
              <a:gd name="connsiteY6" fmla="*/ 2106238 h 2340265"/>
              <a:gd name="connsiteX7" fmla="*/ 3987197 w 4055742"/>
              <a:gd name="connsiteY7" fmla="*/ 2271720 h 2340265"/>
              <a:gd name="connsiteX8" fmla="*/ 3821715 w 4055742"/>
              <a:gd name="connsiteY8" fmla="*/ 2340265 h 2340265"/>
              <a:gd name="connsiteX9" fmla="*/ 234027 w 4055742"/>
              <a:gd name="connsiteY9" fmla="*/ 2340265 h 2340265"/>
              <a:gd name="connsiteX10" fmla="*/ 68545 w 4055742"/>
              <a:gd name="connsiteY10" fmla="*/ 2271720 h 2340265"/>
              <a:gd name="connsiteX11" fmla="*/ 0 w 4055742"/>
              <a:gd name="connsiteY11" fmla="*/ 2106238 h 2340265"/>
              <a:gd name="connsiteX12" fmla="*/ 0 w 4055742"/>
              <a:gd name="connsiteY12" fmla="*/ 234027 h 234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55742" h="2340265">
                <a:moveTo>
                  <a:pt x="0" y="234027"/>
                </a:moveTo>
                <a:cubicBezTo>
                  <a:pt x="0" y="171959"/>
                  <a:pt x="24657" y="112433"/>
                  <a:pt x="68545" y="68545"/>
                </a:cubicBezTo>
                <a:cubicBezTo>
                  <a:pt x="112434" y="24656"/>
                  <a:pt x="171959" y="0"/>
                  <a:pt x="234027" y="0"/>
                </a:cubicBezTo>
                <a:lnTo>
                  <a:pt x="3821715" y="0"/>
                </a:lnTo>
                <a:cubicBezTo>
                  <a:pt x="3883783" y="0"/>
                  <a:pt x="3943309" y="24657"/>
                  <a:pt x="3987197" y="68545"/>
                </a:cubicBezTo>
                <a:cubicBezTo>
                  <a:pt x="4031086" y="112434"/>
                  <a:pt x="4055742" y="171959"/>
                  <a:pt x="4055742" y="234027"/>
                </a:cubicBezTo>
                <a:lnTo>
                  <a:pt x="4055742" y="2106238"/>
                </a:lnTo>
                <a:cubicBezTo>
                  <a:pt x="4055742" y="2168306"/>
                  <a:pt x="4031086" y="2227832"/>
                  <a:pt x="3987197" y="2271720"/>
                </a:cubicBezTo>
                <a:cubicBezTo>
                  <a:pt x="3943308" y="2315609"/>
                  <a:pt x="3883783" y="2340265"/>
                  <a:pt x="3821715" y="2340265"/>
                </a:cubicBezTo>
                <a:lnTo>
                  <a:pt x="234027" y="2340265"/>
                </a:lnTo>
                <a:cubicBezTo>
                  <a:pt x="171959" y="2340265"/>
                  <a:pt x="112433" y="2315609"/>
                  <a:pt x="68545" y="2271720"/>
                </a:cubicBezTo>
                <a:cubicBezTo>
                  <a:pt x="24656" y="2227831"/>
                  <a:pt x="0" y="2168306"/>
                  <a:pt x="0" y="2106238"/>
                </a:cubicBezTo>
                <a:lnTo>
                  <a:pt x="0" y="234027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/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      1.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종로본원 서울대 </a:t>
            </a: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1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일 특강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      2.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무료 특강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        -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구술면접 방법</a:t>
            </a: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1400" dirty="0" err="1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자소서작성법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        -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학생부관리 및 </a:t>
            </a:r>
            <a:r>
              <a:rPr lang="ko-KR" altLang="en-US" sz="1400" dirty="0" err="1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스펙구성법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      3.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입시자료</a:t>
            </a: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/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모의고사자료 제공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541338" lvl="1" indent="-355600" defTabSz="711200">
              <a:lnSpc>
                <a:spcPct val="120000"/>
              </a:lnSpc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      4. </a:t>
            </a:r>
            <a:r>
              <a:rPr lang="ko-KR" altLang="en-US" sz="1400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인터넷강의</a:t>
            </a:r>
            <a:endParaRPr lang="en-US" altLang="ko-KR" sz="1400" dirty="0" smtClean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7" name="자유형 6"/>
          <p:cNvSpPr/>
          <p:nvPr/>
        </p:nvSpPr>
        <p:spPr>
          <a:xfrm>
            <a:off x="3598863" y="2692400"/>
            <a:ext cx="968375" cy="968375"/>
          </a:xfrm>
          <a:custGeom>
            <a:avLst/>
            <a:gdLst>
              <a:gd name="connsiteX0" fmla="*/ 0 w 1526546"/>
              <a:gd name="connsiteY0" fmla="*/ 1496325 h 1496325"/>
              <a:gd name="connsiteX1" fmla="*/ 457962 w 1526546"/>
              <a:gd name="connsiteY1" fmla="*/ 427739 h 1496325"/>
              <a:gd name="connsiteX2" fmla="*/ 1526549 w 1526546"/>
              <a:gd name="connsiteY2" fmla="*/ 2 h 1496325"/>
              <a:gd name="connsiteX3" fmla="*/ 1526546 w 1526546"/>
              <a:gd name="connsiteY3" fmla="*/ 1496325 h 1496325"/>
              <a:gd name="connsiteX4" fmla="*/ 0 w 1526546"/>
              <a:gd name="connsiteY4" fmla="*/ 1496325 h 149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6546" h="1496325">
                <a:moveTo>
                  <a:pt x="0" y="1496325"/>
                </a:moveTo>
                <a:cubicBezTo>
                  <a:pt x="0" y="1094289"/>
                  <a:pt x="165052" y="709165"/>
                  <a:pt x="457962" y="427739"/>
                </a:cubicBezTo>
                <a:cubicBezTo>
                  <a:pt x="743318" y="153570"/>
                  <a:pt x="1126969" y="1"/>
                  <a:pt x="1526549" y="2"/>
                </a:cubicBezTo>
                <a:cubicBezTo>
                  <a:pt x="1526548" y="498776"/>
                  <a:pt x="1526547" y="997551"/>
                  <a:pt x="1526546" y="1496325"/>
                </a:cubicBezTo>
                <a:lnTo>
                  <a:pt x="0" y="149632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defTabSz="711200">
              <a:lnSpc>
                <a:spcPct val="120000"/>
              </a:lnSpc>
              <a:defRPr/>
            </a:pPr>
            <a:endParaRPr lang="ko-KR" altLang="en-US" sz="13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자유형 8"/>
          <p:cNvSpPr/>
          <p:nvPr/>
        </p:nvSpPr>
        <p:spPr>
          <a:xfrm>
            <a:off x="4630738" y="2687638"/>
            <a:ext cx="968375" cy="968375"/>
          </a:xfrm>
          <a:custGeom>
            <a:avLst/>
            <a:gdLst>
              <a:gd name="connsiteX0" fmla="*/ 0 w 1496325"/>
              <a:gd name="connsiteY0" fmla="*/ 1560648 h 1560648"/>
              <a:gd name="connsiteX1" fmla="*/ 416241 w 1496325"/>
              <a:gd name="connsiteY1" fmla="*/ 480563 h 1560648"/>
              <a:gd name="connsiteX2" fmla="*/ 1496328 w 1496325"/>
              <a:gd name="connsiteY2" fmla="*/ 2 h 1560648"/>
              <a:gd name="connsiteX3" fmla="*/ 1496325 w 1496325"/>
              <a:gd name="connsiteY3" fmla="*/ 1560648 h 1560648"/>
              <a:gd name="connsiteX4" fmla="*/ 0 w 1496325"/>
              <a:gd name="connsiteY4" fmla="*/ 1560648 h 156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325" h="1560648">
                <a:moveTo>
                  <a:pt x="0" y="1"/>
                </a:moveTo>
                <a:cubicBezTo>
                  <a:pt x="385953" y="1"/>
                  <a:pt x="756979" y="155543"/>
                  <a:pt x="1035568" y="434134"/>
                </a:cubicBezTo>
                <a:cubicBezTo>
                  <a:pt x="1329906" y="728473"/>
                  <a:pt x="1496324" y="1135351"/>
                  <a:pt x="1496323" y="1560651"/>
                </a:cubicBezTo>
                <a:cubicBezTo>
                  <a:pt x="997549" y="1560650"/>
                  <a:pt x="498774" y="1560649"/>
                  <a:pt x="0" y="1560647"/>
                </a:cubicBezTo>
                <a:lnTo>
                  <a:pt x="0" y="1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/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lvl="1" defTabSz="711200">
              <a:lnSpc>
                <a:spcPct val="120000"/>
              </a:lnSpc>
              <a:defRPr/>
            </a:pPr>
            <a:endParaRPr lang="ko-KR" altLang="en-US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자유형 9"/>
          <p:cNvSpPr/>
          <p:nvPr/>
        </p:nvSpPr>
        <p:spPr>
          <a:xfrm>
            <a:off x="4630738" y="3705225"/>
            <a:ext cx="968375" cy="968375"/>
          </a:xfrm>
          <a:custGeom>
            <a:avLst/>
            <a:gdLst>
              <a:gd name="connsiteX0" fmla="*/ 0 w 1560626"/>
              <a:gd name="connsiteY0" fmla="*/ 1462223 h 1462223"/>
              <a:gd name="connsiteX1" fmla="*/ 493587 w 1560626"/>
              <a:gd name="connsiteY1" fmla="*/ 395183 h 1462223"/>
              <a:gd name="connsiteX2" fmla="*/ 1560629 w 1560626"/>
              <a:gd name="connsiteY2" fmla="*/ 2 h 1462223"/>
              <a:gd name="connsiteX3" fmla="*/ 1560626 w 1560626"/>
              <a:gd name="connsiteY3" fmla="*/ 1462223 h 1462223"/>
              <a:gd name="connsiteX4" fmla="*/ 0 w 1560626"/>
              <a:gd name="connsiteY4" fmla="*/ 1462223 h 146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0626" h="1462223">
                <a:moveTo>
                  <a:pt x="1560626" y="0"/>
                </a:moveTo>
                <a:cubicBezTo>
                  <a:pt x="1560625" y="404321"/>
                  <a:pt x="1381944" y="790596"/>
                  <a:pt x="1067039" y="1067040"/>
                </a:cubicBezTo>
                <a:cubicBezTo>
                  <a:pt x="777819" y="1320937"/>
                  <a:pt x="396331" y="1462221"/>
                  <a:pt x="-2" y="1462221"/>
                </a:cubicBezTo>
                <a:lnTo>
                  <a:pt x="0" y="0"/>
                </a:lnTo>
                <a:lnTo>
                  <a:pt x="1560626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/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lvl="1" defTabSz="711200">
              <a:lnSpc>
                <a:spcPct val="120000"/>
              </a:lnSpc>
              <a:defRPr/>
            </a:pPr>
            <a:endParaRPr lang="ko-KR" altLang="en-US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자유형 10"/>
          <p:cNvSpPr/>
          <p:nvPr/>
        </p:nvSpPr>
        <p:spPr>
          <a:xfrm>
            <a:off x="3602038" y="3711575"/>
            <a:ext cx="968375" cy="968375"/>
          </a:xfrm>
          <a:custGeom>
            <a:avLst/>
            <a:gdLst>
              <a:gd name="connsiteX0" fmla="*/ 0 w 1462266"/>
              <a:gd name="connsiteY0" fmla="*/ 1560626 h 1560626"/>
              <a:gd name="connsiteX1" fmla="*/ 395210 w 1462266"/>
              <a:gd name="connsiteY1" fmla="*/ 493569 h 1560626"/>
              <a:gd name="connsiteX2" fmla="*/ 1462269 w 1462266"/>
              <a:gd name="connsiteY2" fmla="*/ 2 h 1560626"/>
              <a:gd name="connsiteX3" fmla="*/ 1462266 w 1462266"/>
              <a:gd name="connsiteY3" fmla="*/ 1560626 h 1560626"/>
              <a:gd name="connsiteX4" fmla="*/ 0 w 1462266"/>
              <a:gd name="connsiteY4" fmla="*/ 1560626 h 1560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2266" h="1560626">
                <a:moveTo>
                  <a:pt x="1462266" y="1560626"/>
                </a:moveTo>
                <a:cubicBezTo>
                  <a:pt x="1090904" y="1560626"/>
                  <a:pt x="733454" y="1409826"/>
                  <a:pt x="462461" y="1138832"/>
                </a:cubicBezTo>
                <a:cubicBezTo>
                  <a:pt x="167414" y="843783"/>
                  <a:pt x="1" y="431520"/>
                  <a:pt x="2" y="-3"/>
                </a:cubicBezTo>
                <a:lnTo>
                  <a:pt x="1462266" y="0"/>
                </a:lnTo>
                <a:lnTo>
                  <a:pt x="1462266" y="156062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/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lvl="1" indent="-355600" defTabSz="711200">
              <a:lnSpc>
                <a:spcPct val="120000"/>
              </a:lnSpc>
              <a:defRPr/>
            </a:pPr>
            <a:endParaRPr lang="ko-KR" altLang="en-US" sz="1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397" name="TextBox 26"/>
          <p:cNvSpPr txBox="1">
            <a:spLocks noChangeArrowheads="1"/>
          </p:cNvSpPr>
          <p:nvPr/>
        </p:nvSpPr>
        <p:spPr bwMode="auto">
          <a:xfrm>
            <a:off x="3814763" y="2965450"/>
            <a:ext cx="593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600" dirty="0">
                <a:solidFill>
                  <a:schemeClr val="accent1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rPr>
              <a:t>현장</a:t>
            </a:r>
            <a:endParaRPr lang="en-US" altLang="ko-KR" sz="1600" dirty="0">
              <a:solidFill>
                <a:schemeClr val="accent1">
                  <a:lumMod val="50000"/>
                </a:schemeClr>
              </a:solidFill>
              <a:latin typeface="HY울릉도B" pitchFamily="18" charset="-127"/>
              <a:ea typeface="HY울릉도B" pitchFamily="18" charset="-127"/>
            </a:endParaRPr>
          </a:p>
          <a:p>
            <a:pPr algn="ctr">
              <a:defRPr/>
            </a:pPr>
            <a:r>
              <a:rPr lang="ko-KR" altLang="en-US" sz="1600" dirty="0">
                <a:solidFill>
                  <a:schemeClr val="accent1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rPr>
              <a:t>강의</a:t>
            </a:r>
          </a:p>
        </p:txBody>
      </p:sp>
      <p:sp>
        <p:nvSpPr>
          <p:cNvPr id="46092" name="TextBox 27"/>
          <p:cNvSpPr txBox="1">
            <a:spLocks noChangeArrowheads="1"/>
          </p:cNvSpPr>
          <p:nvPr/>
        </p:nvSpPr>
        <p:spPr bwMode="auto">
          <a:xfrm>
            <a:off x="4643438" y="3954463"/>
            <a:ext cx="720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sz="1600">
                <a:solidFill>
                  <a:srgbClr val="FFFFFF"/>
                </a:solidFill>
                <a:latin typeface="HY울릉도B" pitchFamily="18" charset="-127"/>
                <a:ea typeface="HY울릉도B" pitchFamily="18" charset="-127"/>
              </a:rPr>
              <a:t>기타</a:t>
            </a:r>
          </a:p>
        </p:txBody>
      </p:sp>
      <p:sp>
        <p:nvSpPr>
          <p:cNvPr id="46093" name="TextBox 28"/>
          <p:cNvSpPr txBox="1">
            <a:spLocks noChangeArrowheads="1"/>
          </p:cNvSpPr>
          <p:nvPr/>
        </p:nvSpPr>
        <p:spPr bwMode="auto">
          <a:xfrm>
            <a:off x="4652963" y="2949575"/>
            <a:ext cx="927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sz="1600">
                <a:solidFill>
                  <a:srgbClr val="FFFFFF"/>
                </a:solidFill>
                <a:latin typeface="HY울릉도B" pitchFamily="18" charset="-127"/>
                <a:ea typeface="HY울릉도B" pitchFamily="18" charset="-127"/>
              </a:rPr>
              <a:t>입시</a:t>
            </a:r>
            <a:endParaRPr lang="en-US" altLang="ko-KR" sz="1600">
              <a:solidFill>
                <a:srgbClr val="FFFFFF"/>
              </a:solidFill>
              <a:latin typeface="HY울릉도B" pitchFamily="18" charset="-127"/>
              <a:ea typeface="HY울릉도B" pitchFamily="18" charset="-127"/>
            </a:endParaRPr>
          </a:p>
          <a:p>
            <a:pPr algn="ctr"/>
            <a:r>
              <a:rPr lang="ko-KR" altLang="en-US" sz="1600">
                <a:solidFill>
                  <a:srgbClr val="FFFFFF"/>
                </a:solidFill>
                <a:latin typeface="HY울릉도B" pitchFamily="18" charset="-127"/>
                <a:ea typeface="HY울릉도B" pitchFamily="18" charset="-127"/>
              </a:rPr>
              <a:t>설명회</a:t>
            </a:r>
          </a:p>
        </p:txBody>
      </p:sp>
      <p:sp>
        <p:nvSpPr>
          <p:cNvPr id="46094" name="TextBox 29"/>
          <p:cNvSpPr txBox="1">
            <a:spLocks noChangeArrowheads="1"/>
          </p:cNvSpPr>
          <p:nvPr/>
        </p:nvSpPr>
        <p:spPr bwMode="auto">
          <a:xfrm>
            <a:off x="3700463" y="3933825"/>
            <a:ext cx="8715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sz="1600">
                <a:solidFill>
                  <a:srgbClr val="FFFFFF"/>
                </a:solidFill>
                <a:latin typeface="HY울릉도B" pitchFamily="18" charset="-127"/>
                <a:ea typeface="HY울릉도B" pitchFamily="18" charset="-127"/>
              </a:rPr>
              <a:t>컨설팅</a:t>
            </a:r>
          </a:p>
        </p:txBody>
      </p:sp>
      <p:sp>
        <p:nvSpPr>
          <p:cNvPr id="46095" name="슬라이드 번호 개체 틀 3"/>
          <p:cNvSpPr txBox="1">
            <a:spLocks/>
          </p:cNvSpPr>
          <p:nvPr/>
        </p:nvSpPr>
        <p:spPr bwMode="auto">
          <a:xfrm>
            <a:off x="8501063" y="6608763"/>
            <a:ext cx="6429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latinLnBrk="0"/>
            <a:fld id="{1010E33A-CD1A-4AF5-8BE6-F2741B759C5B}" type="slidenum">
              <a:rPr kumimoji="0" lang="ko-KR" altLang="en-US" sz="1200" b="1">
                <a:latin typeface="맑은 고딕" pitchFamily="50" charset="-127"/>
                <a:ea typeface="맑은 고딕" pitchFamily="50" charset="-127"/>
              </a:rPr>
              <a:pPr algn="ctr" latinLnBrk="0"/>
              <a:t>34</a:t>
            </a:fld>
            <a:endParaRPr kumimoji="0" lang="ko-KR" altLang="en-US" sz="12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자유형 17"/>
          <p:cNvSpPr/>
          <p:nvPr/>
        </p:nvSpPr>
        <p:spPr>
          <a:xfrm>
            <a:off x="5724525" y="5805488"/>
            <a:ext cx="2519363" cy="427037"/>
          </a:xfrm>
          <a:custGeom>
            <a:avLst/>
            <a:gdLst>
              <a:gd name="connsiteX0" fmla="*/ 0 w 4055742"/>
              <a:gd name="connsiteY0" fmla="*/ 234027 h 2340265"/>
              <a:gd name="connsiteX1" fmla="*/ 68545 w 4055742"/>
              <a:gd name="connsiteY1" fmla="*/ 68545 h 2340265"/>
              <a:gd name="connsiteX2" fmla="*/ 234027 w 4055742"/>
              <a:gd name="connsiteY2" fmla="*/ 0 h 2340265"/>
              <a:gd name="connsiteX3" fmla="*/ 3821715 w 4055742"/>
              <a:gd name="connsiteY3" fmla="*/ 0 h 2340265"/>
              <a:gd name="connsiteX4" fmla="*/ 3987197 w 4055742"/>
              <a:gd name="connsiteY4" fmla="*/ 68545 h 2340265"/>
              <a:gd name="connsiteX5" fmla="*/ 4055742 w 4055742"/>
              <a:gd name="connsiteY5" fmla="*/ 234027 h 2340265"/>
              <a:gd name="connsiteX6" fmla="*/ 4055742 w 4055742"/>
              <a:gd name="connsiteY6" fmla="*/ 2106238 h 2340265"/>
              <a:gd name="connsiteX7" fmla="*/ 3987197 w 4055742"/>
              <a:gd name="connsiteY7" fmla="*/ 2271720 h 2340265"/>
              <a:gd name="connsiteX8" fmla="*/ 3821715 w 4055742"/>
              <a:gd name="connsiteY8" fmla="*/ 2340265 h 2340265"/>
              <a:gd name="connsiteX9" fmla="*/ 234027 w 4055742"/>
              <a:gd name="connsiteY9" fmla="*/ 2340265 h 2340265"/>
              <a:gd name="connsiteX10" fmla="*/ 68545 w 4055742"/>
              <a:gd name="connsiteY10" fmla="*/ 2271720 h 2340265"/>
              <a:gd name="connsiteX11" fmla="*/ 0 w 4055742"/>
              <a:gd name="connsiteY11" fmla="*/ 2106238 h 2340265"/>
              <a:gd name="connsiteX12" fmla="*/ 0 w 4055742"/>
              <a:gd name="connsiteY12" fmla="*/ 234027 h 234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55742" h="2340265">
                <a:moveTo>
                  <a:pt x="0" y="234027"/>
                </a:moveTo>
                <a:cubicBezTo>
                  <a:pt x="0" y="171959"/>
                  <a:pt x="24657" y="112433"/>
                  <a:pt x="68545" y="68545"/>
                </a:cubicBezTo>
                <a:cubicBezTo>
                  <a:pt x="112434" y="24656"/>
                  <a:pt x="171959" y="0"/>
                  <a:pt x="234027" y="0"/>
                </a:cubicBezTo>
                <a:lnTo>
                  <a:pt x="3821715" y="0"/>
                </a:lnTo>
                <a:cubicBezTo>
                  <a:pt x="3883783" y="0"/>
                  <a:pt x="3943309" y="24657"/>
                  <a:pt x="3987197" y="68545"/>
                </a:cubicBezTo>
                <a:cubicBezTo>
                  <a:pt x="4031086" y="112434"/>
                  <a:pt x="4055742" y="171959"/>
                  <a:pt x="4055742" y="234027"/>
                </a:cubicBezTo>
                <a:lnTo>
                  <a:pt x="4055742" y="2106238"/>
                </a:lnTo>
                <a:cubicBezTo>
                  <a:pt x="4055742" y="2168306"/>
                  <a:pt x="4031086" y="2227832"/>
                  <a:pt x="3987197" y="2271720"/>
                </a:cubicBezTo>
                <a:cubicBezTo>
                  <a:pt x="3943308" y="2315609"/>
                  <a:pt x="3883783" y="2340265"/>
                  <a:pt x="3821715" y="2340265"/>
                </a:cubicBezTo>
                <a:lnTo>
                  <a:pt x="234027" y="2340265"/>
                </a:lnTo>
                <a:cubicBezTo>
                  <a:pt x="171959" y="2340265"/>
                  <a:pt x="112433" y="2315609"/>
                  <a:pt x="68545" y="2271720"/>
                </a:cubicBezTo>
                <a:cubicBezTo>
                  <a:pt x="24656" y="2227831"/>
                  <a:pt x="0" y="2168306"/>
                  <a:pt x="0" y="2106238"/>
                </a:cubicBezTo>
                <a:lnTo>
                  <a:pt x="0" y="234027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/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lvl="1" indent="361950" defTabSz="711200">
              <a:lnSpc>
                <a:spcPct val="120000"/>
              </a:lnSpc>
              <a:defRPr/>
            </a:pPr>
            <a:r>
              <a:rPr lang="ko-KR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무료 지원프로그램</a:t>
            </a:r>
            <a:endParaRPr lang="en-US" altLang="ko-KR" sz="1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자유형 19"/>
          <p:cNvSpPr/>
          <p:nvPr/>
        </p:nvSpPr>
        <p:spPr>
          <a:xfrm>
            <a:off x="5651500" y="1196975"/>
            <a:ext cx="2592388" cy="427038"/>
          </a:xfrm>
          <a:custGeom>
            <a:avLst/>
            <a:gdLst>
              <a:gd name="connsiteX0" fmla="*/ 0 w 4055742"/>
              <a:gd name="connsiteY0" fmla="*/ 234027 h 2340265"/>
              <a:gd name="connsiteX1" fmla="*/ 68545 w 4055742"/>
              <a:gd name="connsiteY1" fmla="*/ 68545 h 2340265"/>
              <a:gd name="connsiteX2" fmla="*/ 234027 w 4055742"/>
              <a:gd name="connsiteY2" fmla="*/ 0 h 2340265"/>
              <a:gd name="connsiteX3" fmla="*/ 3821715 w 4055742"/>
              <a:gd name="connsiteY3" fmla="*/ 0 h 2340265"/>
              <a:gd name="connsiteX4" fmla="*/ 3987197 w 4055742"/>
              <a:gd name="connsiteY4" fmla="*/ 68545 h 2340265"/>
              <a:gd name="connsiteX5" fmla="*/ 4055742 w 4055742"/>
              <a:gd name="connsiteY5" fmla="*/ 234027 h 2340265"/>
              <a:gd name="connsiteX6" fmla="*/ 4055742 w 4055742"/>
              <a:gd name="connsiteY6" fmla="*/ 2106238 h 2340265"/>
              <a:gd name="connsiteX7" fmla="*/ 3987197 w 4055742"/>
              <a:gd name="connsiteY7" fmla="*/ 2271720 h 2340265"/>
              <a:gd name="connsiteX8" fmla="*/ 3821715 w 4055742"/>
              <a:gd name="connsiteY8" fmla="*/ 2340265 h 2340265"/>
              <a:gd name="connsiteX9" fmla="*/ 234027 w 4055742"/>
              <a:gd name="connsiteY9" fmla="*/ 2340265 h 2340265"/>
              <a:gd name="connsiteX10" fmla="*/ 68545 w 4055742"/>
              <a:gd name="connsiteY10" fmla="*/ 2271720 h 2340265"/>
              <a:gd name="connsiteX11" fmla="*/ 0 w 4055742"/>
              <a:gd name="connsiteY11" fmla="*/ 2106238 h 2340265"/>
              <a:gd name="connsiteX12" fmla="*/ 0 w 4055742"/>
              <a:gd name="connsiteY12" fmla="*/ 234027 h 234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55742" h="2340265">
                <a:moveTo>
                  <a:pt x="0" y="234027"/>
                </a:moveTo>
                <a:cubicBezTo>
                  <a:pt x="0" y="171959"/>
                  <a:pt x="24657" y="112433"/>
                  <a:pt x="68545" y="68545"/>
                </a:cubicBezTo>
                <a:cubicBezTo>
                  <a:pt x="112434" y="24656"/>
                  <a:pt x="171959" y="0"/>
                  <a:pt x="234027" y="0"/>
                </a:cubicBezTo>
                <a:lnTo>
                  <a:pt x="3821715" y="0"/>
                </a:lnTo>
                <a:cubicBezTo>
                  <a:pt x="3883783" y="0"/>
                  <a:pt x="3943309" y="24657"/>
                  <a:pt x="3987197" y="68545"/>
                </a:cubicBezTo>
                <a:cubicBezTo>
                  <a:pt x="4031086" y="112434"/>
                  <a:pt x="4055742" y="171959"/>
                  <a:pt x="4055742" y="234027"/>
                </a:cubicBezTo>
                <a:lnTo>
                  <a:pt x="4055742" y="2106238"/>
                </a:lnTo>
                <a:cubicBezTo>
                  <a:pt x="4055742" y="2168306"/>
                  <a:pt x="4031086" y="2227832"/>
                  <a:pt x="3987197" y="2271720"/>
                </a:cubicBezTo>
                <a:cubicBezTo>
                  <a:pt x="3943308" y="2315609"/>
                  <a:pt x="3883783" y="2340265"/>
                  <a:pt x="3821715" y="2340265"/>
                </a:cubicBezTo>
                <a:lnTo>
                  <a:pt x="234027" y="2340265"/>
                </a:lnTo>
                <a:cubicBezTo>
                  <a:pt x="171959" y="2340265"/>
                  <a:pt x="112433" y="2315609"/>
                  <a:pt x="68545" y="2271720"/>
                </a:cubicBezTo>
                <a:cubicBezTo>
                  <a:pt x="24656" y="2227831"/>
                  <a:pt x="0" y="2168306"/>
                  <a:pt x="0" y="2106238"/>
                </a:cubicBezTo>
                <a:lnTo>
                  <a:pt x="0" y="234027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/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lvl="1" indent="361950" defTabSz="711200">
              <a:lnSpc>
                <a:spcPct val="120000"/>
              </a:lnSpc>
              <a:defRPr/>
            </a:pPr>
            <a:r>
              <a:rPr lang="ko-KR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무료 지원프로그램</a:t>
            </a:r>
            <a:endParaRPr lang="en-US" altLang="ko-KR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자유형 20"/>
          <p:cNvSpPr/>
          <p:nvPr/>
        </p:nvSpPr>
        <p:spPr>
          <a:xfrm>
            <a:off x="971550" y="5805488"/>
            <a:ext cx="2592388" cy="427037"/>
          </a:xfrm>
          <a:custGeom>
            <a:avLst/>
            <a:gdLst>
              <a:gd name="connsiteX0" fmla="*/ 0 w 4055742"/>
              <a:gd name="connsiteY0" fmla="*/ 234027 h 2340265"/>
              <a:gd name="connsiteX1" fmla="*/ 68545 w 4055742"/>
              <a:gd name="connsiteY1" fmla="*/ 68545 h 2340265"/>
              <a:gd name="connsiteX2" fmla="*/ 234027 w 4055742"/>
              <a:gd name="connsiteY2" fmla="*/ 0 h 2340265"/>
              <a:gd name="connsiteX3" fmla="*/ 3821715 w 4055742"/>
              <a:gd name="connsiteY3" fmla="*/ 0 h 2340265"/>
              <a:gd name="connsiteX4" fmla="*/ 3987197 w 4055742"/>
              <a:gd name="connsiteY4" fmla="*/ 68545 h 2340265"/>
              <a:gd name="connsiteX5" fmla="*/ 4055742 w 4055742"/>
              <a:gd name="connsiteY5" fmla="*/ 234027 h 2340265"/>
              <a:gd name="connsiteX6" fmla="*/ 4055742 w 4055742"/>
              <a:gd name="connsiteY6" fmla="*/ 2106238 h 2340265"/>
              <a:gd name="connsiteX7" fmla="*/ 3987197 w 4055742"/>
              <a:gd name="connsiteY7" fmla="*/ 2271720 h 2340265"/>
              <a:gd name="connsiteX8" fmla="*/ 3821715 w 4055742"/>
              <a:gd name="connsiteY8" fmla="*/ 2340265 h 2340265"/>
              <a:gd name="connsiteX9" fmla="*/ 234027 w 4055742"/>
              <a:gd name="connsiteY9" fmla="*/ 2340265 h 2340265"/>
              <a:gd name="connsiteX10" fmla="*/ 68545 w 4055742"/>
              <a:gd name="connsiteY10" fmla="*/ 2271720 h 2340265"/>
              <a:gd name="connsiteX11" fmla="*/ 0 w 4055742"/>
              <a:gd name="connsiteY11" fmla="*/ 2106238 h 2340265"/>
              <a:gd name="connsiteX12" fmla="*/ 0 w 4055742"/>
              <a:gd name="connsiteY12" fmla="*/ 234027 h 234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55742" h="2340265">
                <a:moveTo>
                  <a:pt x="0" y="234027"/>
                </a:moveTo>
                <a:cubicBezTo>
                  <a:pt x="0" y="171959"/>
                  <a:pt x="24657" y="112433"/>
                  <a:pt x="68545" y="68545"/>
                </a:cubicBezTo>
                <a:cubicBezTo>
                  <a:pt x="112434" y="24656"/>
                  <a:pt x="171959" y="0"/>
                  <a:pt x="234027" y="0"/>
                </a:cubicBezTo>
                <a:lnTo>
                  <a:pt x="3821715" y="0"/>
                </a:lnTo>
                <a:cubicBezTo>
                  <a:pt x="3883783" y="0"/>
                  <a:pt x="3943309" y="24657"/>
                  <a:pt x="3987197" y="68545"/>
                </a:cubicBezTo>
                <a:cubicBezTo>
                  <a:pt x="4031086" y="112434"/>
                  <a:pt x="4055742" y="171959"/>
                  <a:pt x="4055742" y="234027"/>
                </a:cubicBezTo>
                <a:lnTo>
                  <a:pt x="4055742" y="2106238"/>
                </a:lnTo>
                <a:cubicBezTo>
                  <a:pt x="4055742" y="2168306"/>
                  <a:pt x="4031086" y="2227832"/>
                  <a:pt x="3987197" y="2271720"/>
                </a:cubicBezTo>
                <a:cubicBezTo>
                  <a:pt x="3943308" y="2315609"/>
                  <a:pt x="3883783" y="2340265"/>
                  <a:pt x="3821715" y="2340265"/>
                </a:cubicBezTo>
                <a:lnTo>
                  <a:pt x="234027" y="2340265"/>
                </a:lnTo>
                <a:cubicBezTo>
                  <a:pt x="171959" y="2340265"/>
                  <a:pt x="112433" y="2315609"/>
                  <a:pt x="68545" y="2271720"/>
                </a:cubicBezTo>
                <a:cubicBezTo>
                  <a:pt x="24656" y="2227831"/>
                  <a:pt x="0" y="2168306"/>
                  <a:pt x="0" y="2106238"/>
                </a:cubicBezTo>
                <a:lnTo>
                  <a:pt x="0" y="234027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/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0000" tIns="0" rIns="0" bIns="0" spcCol="1270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lvl="1" indent="361950" defTabSz="711200">
              <a:lnSpc>
                <a:spcPct val="120000"/>
              </a:lnSpc>
              <a:defRPr/>
            </a:pPr>
            <a:r>
              <a:rPr lang="ko-KR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무료 지원프로그램</a:t>
            </a:r>
            <a:endParaRPr lang="en-US" altLang="ko-KR" sz="1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en-US"/>
            </a:defPPr>
            <a:lvl1pPr algn="ctr">
              <a:defRPr kumimoji="0" sz="36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defRPr>
            </a:lvl1pPr>
          </a:lstStyle>
          <a:p>
            <a:pPr>
              <a:defRPr/>
            </a:pPr>
            <a:r>
              <a:rPr lang="ko-KR" altLang="en-US" dirty="0" smtClean="0"/>
              <a:t>지원 프로그램 </a:t>
            </a:r>
            <a:r>
              <a:rPr lang="ko-KR" altLang="en-US" dirty="0"/>
              <a:t>안내 </a:t>
            </a:r>
          </a:p>
        </p:txBody>
      </p:sp>
      <p:sp>
        <p:nvSpPr>
          <p:cNvPr id="17415" name="Rectangle 2"/>
          <p:cNvSpPr>
            <a:spLocks noChangeArrowheads="1"/>
          </p:cNvSpPr>
          <p:nvPr/>
        </p:nvSpPr>
        <p:spPr bwMode="gray">
          <a:xfrm rot="-7829975">
            <a:off x="5599906" y="3269457"/>
            <a:ext cx="1330325" cy="93662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C9C9C9"/>
              </a:gs>
              <a:gs pos="100000">
                <a:srgbClr val="96969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latinLnBrk="0">
              <a:defRPr/>
            </a:pP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7416" name="Rectangle 3"/>
          <p:cNvSpPr>
            <a:spLocks noChangeArrowheads="1"/>
          </p:cNvSpPr>
          <p:nvPr/>
        </p:nvSpPr>
        <p:spPr bwMode="gray">
          <a:xfrm>
            <a:off x="2894013" y="2368550"/>
            <a:ext cx="1309687" cy="123825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CCCCCC"/>
              </a:gs>
              <a:gs pos="100000">
                <a:srgbClr val="96969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latinLnBrk="0">
              <a:defRPr/>
            </a:pP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</p:txBody>
      </p:sp>
      <p:grpSp>
        <p:nvGrpSpPr>
          <p:cNvPr id="3" name="그룹 2"/>
          <p:cNvGrpSpPr>
            <a:grpSpLocks/>
          </p:cNvGrpSpPr>
          <p:nvPr/>
        </p:nvGrpSpPr>
        <p:grpSpPr bwMode="auto">
          <a:xfrm>
            <a:off x="4075113" y="1341438"/>
            <a:ext cx="2152650" cy="2300287"/>
            <a:chOff x="4075113" y="1341438"/>
            <a:chExt cx="2152650" cy="2300287"/>
          </a:xfrm>
        </p:grpSpPr>
        <p:pic>
          <p:nvPicPr>
            <p:cNvPr id="47129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51413" y="3213100"/>
              <a:ext cx="127635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7130" name="Group 6"/>
            <p:cNvGrpSpPr>
              <a:grpSpLocks/>
            </p:cNvGrpSpPr>
            <p:nvPr/>
          </p:nvGrpSpPr>
          <p:grpSpPr bwMode="auto">
            <a:xfrm>
              <a:off x="4075113" y="1341438"/>
              <a:ext cx="2081212" cy="1971675"/>
              <a:chOff x="2400" y="1488"/>
              <a:chExt cx="1152" cy="1152"/>
            </a:xfrm>
          </p:grpSpPr>
          <p:grpSp>
            <p:nvGrpSpPr>
              <p:cNvPr id="47131" name="Group 7"/>
              <p:cNvGrpSpPr>
                <a:grpSpLocks/>
              </p:cNvGrpSpPr>
              <p:nvPr/>
            </p:nvGrpSpPr>
            <p:grpSpPr bwMode="auto">
              <a:xfrm>
                <a:off x="2400" y="1488"/>
                <a:ext cx="1152" cy="1152"/>
                <a:chOff x="2016" y="1920"/>
                <a:chExt cx="1680" cy="1680"/>
              </a:xfrm>
            </p:grpSpPr>
            <p:sp>
              <p:nvSpPr>
                <p:cNvPr id="26653" name="Oval 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>
                  <a:gsLst>
                    <a:gs pos="0">
                      <a:schemeClr val="accent4">
                        <a:lumMod val="50000"/>
                        <a:lumOff val="50000"/>
                      </a:schemeClr>
                    </a:gs>
                    <a:gs pos="50000">
                      <a:schemeClr val="accent4">
                        <a:lumMod val="75000"/>
                        <a:lumOff val="25000"/>
                      </a:schemeClr>
                    </a:gs>
                    <a:gs pos="100000">
                      <a:schemeClr val="accent4">
                        <a:lumMod val="90000"/>
                        <a:lumOff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endParaRPr>
                </a:p>
              </p:txBody>
            </p:sp>
            <p:sp>
              <p:nvSpPr>
                <p:cNvPr id="26654" name="Freeform 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3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0000">
                      <a:schemeClr val="accent4">
                        <a:lumMod val="50000"/>
                        <a:lumOff val="50000"/>
                      </a:schemeClr>
                    </a:gs>
                    <a:gs pos="100000">
                      <a:schemeClr val="accent4">
                        <a:lumMod val="90000"/>
                        <a:lumOff val="10000"/>
                      </a:schemeClr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ko-KR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endParaRPr>
                </a:p>
              </p:txBody>
            </p:sp>
          </p:grpSp>
          <p:sp>
            <p:nvSpPr>
              <p:cNvPr id="14" name="Text Box 10"/>
              <p:cNvSpPr txBox="1">
                <a:spLocks noChangeArrowheads="1"/>
              </p:cNvSpPr>
              <p:nvPr/>
            </p:nvSpPr>
            <p:spPr bwMode="gray">
              <a:xfrm>
                <a:off x="2582" y="1942"/>
                <a:ext cx="769" cy="4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latinLnBrk="0">
                  <a:defRPr/>
                </a:pPr>
                <a:r>
                  <a:rPr kumimoji="0" lang="ko-KR" alt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특별</a:t>
                </a:r>
                <a:endParaRPr kumimoji="0" lang="en-US" altLang="ko-KR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  <a:p>
                <a:pPr algn="ctr" latinLnBrk="0">
                  <a:defRPr/>
                </a:pPr>
                <a:r>
                  <a:rPr kumimoji="0" lang="ko-KR" alt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프로그램</a:t>
                </a:r>
                <a:endParaRPr kumimoji="0" lang="en-US" altLang="ko-KR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</p:txBody>
          </p:sp>
        </p:grpSp>
      </p:grpSp>
      <p:grpSp>
        <p:nvGrpSpPr>
          <p:cNvPr id="2" name="그룹 1"/>
          <p:cNvGrpSpPr>
            <a:grpSpLocks/>
          </p:cNvGrpSpPr>
          <p:nvPr/>
        </p:nvGrpSpPr>
        <p:grpSpPr bwMode="auto">
          <a:xfrm>
            <a:off x="755650" y="1341438"/>
            <a:ext cx="2520950" cy="2632075"/>
            <a:chOff x="755650" y="1341438"/>
            <a:chExt cx="2520950" cy="2632075"/>
          </a:xfrm>
        </p:grpSpPr>
        <p:pic>
          <p:nvPicPr>
            <p:cNvPr id="47123" name="Picture 31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55763" y="3429000"/>
              <a:ext cx="1620837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7124" name="Group 16"/>
            <p:cNvGrpSpPr>
              <a:grpSpLocks/>
            </p:cNvGrpSpPr>
            <p:nvPr/>
          </p:nvGrpSpPr>
          <p:grpSpPr bwMode="auto">
            <a:xfrm>
              <a:off x="755650" y="1341438"/>
              <a:ext cx="2197100" cy="2200275"/>
              <a:chOff x="624" y="1584"/>
              <a:chExt cx="1248" cy="1296"/>
            </a:xfrm>
          </p:grpSpPr>
          <p:grpSp>
            <p:nvGrpSpPr>
              <p:cNvPr id="47125" name="Group 17"/>
              <p:cNvGrpSpPr>
                <a:grpSpLocks/>
              </p:cNvGrpSpPr>
              <p:nvPr/>
            </p:nvGrpSpPr>
            <p:grpSpPr bwMode="auto">
              <a:xfrm>
                <a:off x="624" y="1584"/>
                <a:ext cx="1248" cy="1296"/>
                <a:chOff x="2016" y="1920"/>
                <a:chExt cx="1680" cy="1680"/>
              </a:xfrm>
            </p:grpSpPr>
            <p:sp>
              <p:nvSpPr>
                <p:cNvPr id="26645" name="Oval 1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50000"/>
                      </a:schemeClr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endParaRPr>
                </a:p>
              </p:txBody>
            </p:sp>
            <p:sp>
              <p:nvSpPr>
                <p:cNvPr id="26646" name="Freeform 1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75000"/>
                      </a:schemeClr>
                    </a:gs>
                    <a:gs pos="50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ko-KR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endParaRPr>
                </a:p>
              </p:txBody>
            </p:sp>
          </p:grpSp>
          <p:sp>
            <p:nvSpPr>
              <p:cNvPr id="24" name="Text Box 20"/>
              <p:cNvSpPr txBox="1">
                <a:spLocks noChangeArrowheads="1"/>
              </p:cNvSpPr>
              <p:nvPr/>
            </p:nvSpPr>
            <p:spPr bwMode="gray">
              <a:xfrm>
                <a:off x="836" y="2160"/>
                <a:ext cx="790" cy="4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0">
                  <a:defRPr/>
                </a:pPr>
                <a:r>
                  <a:rPr kumimoji="0" lang="ko-KR" alt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입시지도</a:t>
                </a:r>
                <a:endParaRPr kumimoji="0" lang="en-US" altLang="ko-KR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  <a:p>
                <a:pPr latinLnBrk="0">
                  <a:defRPr/>
                </a:pPr>
                <a:r>
                  <a:rPr kumimoji="0" lang="ko-KR" alt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프로그램</a:t>
                </a:r>
                <a:endParaRPr kumimoji="0" lang="en-US" altLang="ko-KR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</p:txBody>
          </p:sp>
        </p:grpSp>
      </p:grpSp>
      <p:grpSp>
        <p:nvGrpSpPr>
          <p:cNvPr id="4" name="그룹 3"/>
          <p:cNvGrpSpPr>
            <a:grpSpLocks/>
          </p:cNvGrpSpPr>
          <p:nvPr/>
        </p:nvGrpSpPr>
        <p:grpSpPr bwMode="auto">
          <a:xfrm>
            <a:off x="6030913" y="3519488"/>
            <a:ext cx="2789237" cy="2827337"/>
            <a:chOff x="6030416" y="3519264"/>
            <a:chExt cx="2789734" cy="2827561"/>
          </a:xfrm>
        </p:grpSpPr>
        <p:pic>
          <p:nvPicPr>
            <p:cNvPr id="47121" name="Picture 32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781800" y="5661025"/>
              <a:ext cx="203835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6030416" y="3519264"/>
              <a:ext cx="2286000" cy="2286000"/>
              <a:chOff x="3360" y="2688"/>
              <a:chExt cx="1440" cy="1440"/>
            </a:xfrm>
            <a:gradFill>
              <a:gsLst>
                <a:gs pos="0">
                  <a:schemeClr val="accent4">
                    <a:lumMod val="50000"/>
                    <a:lumOff val="50000"/>
                  </a:schemeClr>
                </a:gs>
                <a:gs pos="50000">
                  <a:schemeClr val="accent4">
                    <a:lumMod val="75000"/>
                    <a:lumOff val="25000"/>
                  </a:schemeClr>
                </a:gs>
                <a:gs pos="100000">
                  <a:schemeClr val="accent4">
                    <a:lumMod val="90000"/>
                    <a:lumOff val="10000"/>
                  </a:schemeClr>
                </a:gs>
              </a:gsLst>
              <a:lin ang="5400000" scaled="1"/>
            </a:gradFill>
          </p:grpSpPr>
          <p:grpSp>
            <p:nvGrpSpPr>
              <p:cNvPr id="7" name="Group 22"/>
              <p:cNvGrpSpPr>
                <a:grpSpLocks/>
              </p:cNvGrpSpPr>
              <p:nvPr/>
            </p:nvGrpSpPr>
            <p:grpSpPr bwMode="auto">
              <a:xfrm>
                <a:off x="3360" y="2688"/>
                <a:ext cx="1440" cy="1440"/>
                <a:chOff x="2016" y="1920"/>
                <a:chExt cx="1680" cy="1680"/>
              </a:xfrm>
              <a:grpFill/>
            </p:grpSpPr>
            <p:sp>
              <p:nvSpPr>
                <p:cNvPr id="26641" name="Oval 2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>
                  <a:gsLst>
                    <a:gs pos="0">
                      <a:schemeClr val="accent5">
                        <a:lumMod val="40000"/>
                        <a:lumOff val="60000"/>
                      </a:schemeClr>
                    </a:gs>
                    <a:gs pos="50000">
                      <a:schemeClr val="accent5">
                        <a:lumMod val="75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ko-KR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endParaRPr>
                </a:p>
              </p:txBody>
            </p:sp>
            <p:sp>
              <p:nvSpPr>
                <p:cNvPr id="26642" name="Freeform 2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000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>
                        <a:lumMod val="75000"/>
                      </a:schemeClr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ko-KR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endParaRPr>
                </a:p>
              </p:txBody>
            </p:sp>
          </p:grpSp>
          <p:sp>
            <p:nvSpPr>
              <p:cNvPr id="29" name="Text Box 25"/>
              <p:cNvSpPr txBox="1">
                <a:spLocks noChangeArrowheads="1"/>
              </p:cNvSpPr>
              <p:nvPr/>
            </p:nvSpPr>
            <p:spPr bwMode="gray">
              <a:xfrm>
                <a:off x="3636" y="3312"/>
                <a:ext cx="892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latinLnBrk="0">
                  <a:defRPr/>
                </a:pPr>
                <a:r>
                  <a:rPr kumimoji="0" lang="ko-KR" alt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자료제공</a:t>
                </a:r>
                <a:endParaRPr kumimoji="0" lang="en-US" altLang="ko-KR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  <a:p>
                <a:pPr algn="ctr" latinLnBrk="0">
                  <a:defRPr/>
                </a:pPr>
                <a:r>
                  <a:rPr kumimoji="0" lang="ko-KR" alt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B" pitchFamily="18" charset="-127"/>
                    <a:ea typeface="HY울릉도B" pitchFamily="18" charset="-127"/>
                  </a:rPr>
                  <a:t>서비스</a:t>
                </a:r>
                <a:endParaRPr kumimoji="0" lang="en-US" altLang="ko-KR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endParaRPr>
              </a:p>
            </p:txBody>
          </p:sp>
        </p:grpSp>
      </p:grpSp>
      <p:grpSp>
        <p:nvGrpSpPr>
          <p:cNvPr id="17420" name="그룹 38"/>
          <p:cNvGrpSpPr>
            <a:grpSpLocks/>
          </p:cNvGrpSpPr>
          <p:nvPr/>
        </p:nvGrpSpPr>
        <p:grpSpPr bwMode="auto">
          <a:xfrm>
            <a:off x="250825" y="4221163"/>
            <a:ext cx="2160588" cy="2087562"/>
            <a:chOff x="251514" y="4221088"/>
            <a:chExt cx="2160246" cy="2088232"/>
          </a:xfrm>
        </p:grpSpPr>
        <p:sp>
          <p:nvSpPr>
            <p:cNvPr id="32" name="모서리가 둥근 사각형 설명선 31"/>
            <p:cNvSpPr/>
            <p:nvPr/>
          </p:nvSpPr>
          <p:spPr bwMode="auto">
            <a:xfrm rot="10800000">
              <a:off x="251514" y="4221088"/>
              <a:ext cx="2088819" cy="2088232"/>
            </a:xfrm>
            <a:prstGeom prst="wedgeRoundRectCallout">
              <a:avLst>
                <a:gd name="adj1" fmla="val -29480"/>
                <a:gd name="adj2" fmla="val 71689"/>
                <a:gd name="adj3" fmla="val 16667"/>
              </a:avLst>
            </a:pr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none" anchor="ctr"/>
            <a:lstStyle/>
            <a:p>
              <a:pPr marL="84138" lvl="1" defTabSz="711200" latinLnBrk="0">
                <a:lnSpc>
                  <a:spcPct val="120000"/>
                </a:lnSpc>
                <a:defRPr/>
              </a:pPr>
              <a:endParaRPr kumimoji="0" lang="ko-KR" altLang="en-US" dirty="0"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33" name="Text Box 24"/>
            <p:cNvSpPr txBox="1">
              <a:spLocks noChangeArrowheads="1"/>
            </p:cNvSpPr>
            <p:nvPr/>
          </p:nvSpPr>
          <p:spPr bwMode="gray">
            <a:xfrm>
              <a:off x="322941" y="4724487"/>
              <a:ext cx="2088819" cy="1422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입시전략 설명회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en-US" altLang="ko-KR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1:1 </a:t>
              </a: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대면 컨설팅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배치 컨설팅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자기소개서 첨삭 컨설팅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우수학생 심화컨설팅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입시 </a:t>
              </a:r>
              <a:r>
                <a:rPr kumimoji="0" lang="en-US" altLang="ko-KR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/ </a:t>
              </a: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운영 간담회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17421" name="그룹 37"/>
          <p:cNvGrpSpPr>
            <a:grpSpLocks/>
          </p:cNvGrpSpPr>
          <p:nvPr/>
        </p:nvGrpSpPr>
        <p:grpSpPr bwMode="auto">
          <a:xfrm>
            <a:off x="3419475" y="4005263"/>
            <a:ext cx="1728788" cy="2160587"/>
            <a:chOff x="3203848" y="4077072"/>
            <a:chExt cx="1728192" cy="2160240"/>
          </a:xfrm>
        </p:grpSpPr>
        <p:sp>
          <p:nvSpPr>
            <p:cNvPr id="34" name="모서리가 둥근 사각형 설명선 33"/>
            <p:cNvSpPr/>
            <p:nvPr/>
          </p:nvSpPr>
          <p:spPr bwMode="auto">
            <a:xfrm rot="10800000">
              <a:off x="3203848" y="4077072"/>
              <a:ext cx="1728192" cy="2160240"/>
            </a:xfrm>
            <a:prstGeom prst="wedgeRoundRectCallout">
              <a:avLst>
                <a:gd name="adj1" fmla="val -36778"/>
                <a:gd name="adj2" fmla="val 77860"/>
                <a:gd name="adj3" fmla="val 16667"/>
              </a:avLst>
            </a:prstGeom>
            <a:gradFill>
              <a:gsLst>
                <a:gs pos="0">
                  <a:schemeClr val="accent4">
                    <a:lumMod val="50000"/>
                    <a:lumOff val="50000"/>
                  </a:schemeClr>
                </a:gs>
                <a:gs pos="50000">
                  <a:schemeClr val="accent4">
                    <a:lumMod val="75000"/>
                    <a:lumOff val="25000"/>
                  </a:schemeClr>
                </a:gs>
                <a:gs pos="100000">
                  <a:schemeClr val="accent4">
                    <a:lumMod val="90000"/>
                    <a:lumOff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none" anchor="ctr"/>
            <a:lstStyle/>
            <a:p>
              <a:pPr marL="84138" lvl="1" defTabSz="711200" latinLnBrk="0">
                <a:lnSpc>
                  <a:spcPct val="120000"/>
                </a:lnSpc>
                <a:defRPr/>
              </a:pPr>
              <a:endPara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36" name="Text Box 24"/>
            <p:cNvSpPr txBox="1">
              <a:spLocks noChangeArrowheads="1"/>
            </p:cNvSpPr>
            <p:nvPr/>
          </p:nvSpPr>
          <p:spPr bwMode="gray">
            <a:xfrm>
              <a:off x="3275261" y="4724668"/>
              <a:ext cx="1585365" cy="1422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학습법 설명회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본원 서울대특강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무료특강 출강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학력평가 시험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학생부 검토지원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bg2">
                      <a:lumMod val="1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평가원성적 분석</a:t>
              </a:r>
              <a:endParaRPr kumimoji="0" lang="en-US" altLang="ko-KR" sz="1200" b="1" dirty="0">
                <a:solidFill>
                  <a:schemeClr val="bg2">
                    <a:lumMod val="1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17422" name="그룹 39"/>
          <p:cNvGrpSpPr>
            <a:grpSpLocks/>
          </p:cNvGrpSpPr>
          <p:nvPr/>
        </p:nvGrpSpPr>
        <p:grpSpPr bwMode="auto">
          <a:xfrm>
            <a:off x="6732588" y="1268413"/>
            <a:ext cx="1655762" cy="1944687"/>
            <a:chOff x="6732240" y="1268760"/>
            <a:chExt cx="1656184" cy="1944216"/>
          </a:xfrm>
        </p:grpSpPr>
        <p:sp>
          <p:nvSpPr>
            <p:cNvPr id="35" name="모서리가 둥근 사각형 설명선 34"/>
            <p:cNvSpPr/>
            <p:nvPr/>
          </p:nvSpPr>
          <p:spPr bwMode="auto">
            <a:xfrm>
              <a:off x="6732240" y="1268760"/>
              <a:ext cx="1656184" cy="1944216"/>
            </a:xfrm>
            <a:prstGeom prst="wedgeRoundRectCallout">
              <a:avLst>
                <a:gd name="adj1" fmla="val -28343"/>
                <a:gd name="adj2" fmla="val 62048"/>
                <a:gd name="adj3" fmla="val 16667"/>
              </a:avLst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84138" lvl="1" defTabSz="711200">
                <a:lnSpc>
                  <a:spcPct val="120000"/>
                </a:lnSpc>
                <a:defRPr/>
              </a:pPr>
              <a:endPara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37" name="Text Box 24"/>
            <p:cNvSpPr txBox="1">
              <a:spLocks noChangeArrowheads="1"/>
            </p:cNvSpPr>
            <p:nvPr/>
          </p:nvSpPr>
          <p:spPr bwMode="gray">
            <a:xfrm>
              <a:off x="6803695" y="1268760"/>
              <a:ext cx="1513274" cy="1420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수능모의고사</a:t>
              </a:r>
              <a:endParaRPr kumimoji="0" lang="en-US" altLang="ko-KR" sz="1200" b="1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논술모의고사</a:t>
              </a:r>
              <a:endParaRPr kumimoji="0" lang="en-US" altLang="ko-KR" sz="1200" b="1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입시자료집</a:t>
              </a:r>
              <a:endParaRPr kumimoji="0" lang="en-US" altLang="ko-KR" sz="1200" b="1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학습자료</a:t>
              </a:r>
              <a:endParaRPr kumimoji="0" lang="en-US" altLang="ko-KR" sz="1200" b="1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입시자료 메일</a:t>
              </a:r>
              <a:endParaRPr kumimoji="0" lang="en-US" altLang="ko-KR" sz="1200" b="1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1200" b="1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배치표</a:t>
              </a:r>
              <a:endParaRPr kumimoji="0" lang="en-US" altLang="ko-KR" sz="1200" b="1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서울대무료특강_설명회 0908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05783"/>
            <a:ext cx="1849204" cy="150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755744" y="1268760"/>
            <a:ext cx="1800032" cy="288032"/>
          </a:xfrm>
          <a:prstGeom prst="rect">
            <a:avLst/>
          </a:prstGeom>
          <a:solidFill>
            <a:schemeClr val="accent4">
              <a:lumMod val="90000"/>
              <a:lumOff val="10000"/>
            </a:schemeClr>
          </a:solidFill>
          <a:ln w="12700">
            <a:solidFill>
              <a:srgbClr val="0066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lIns="91434" tIns="45717" rIns="91434" bIns="45717"/>
          <a:lstStyle/>
          <a:p>
            <a:pPr algn="ctr" defTabSz="903288" fontAlgn="t">
              <a:spcBef>
                <a:spcPct val="30000"/>
              </a:spcBef>
              <a:defRPr/>
            </a:pPr>
            <a:r>
              <a:rPr lang="en-US" altLang="ko-KR" sz="120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1:1 </a:t>
            </a:r>
            <a:r>
              <a:rPr lang="ko-KR" altLang="en-US" sz="12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입시컨설팅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827584" y="3553842"/>
            <a:ext cx="1800032" cy="288032"/>
          </a:xfrm>
          <a:prstGeom prst="rect">
            <a:avLst/>
          </a:prstGeom>
          <a:solidFill>
            <a:schemeClr val="accent4">
              <a:lumMod val="90000"/>
              <a:lumOff val="10000"/>
            </a:schemeClr>
          </a:solidFill>
          <a:ln w="12700">
            <a:solidFill>
              <a:srgbClr val="0066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lIns="91434" tIns="45717" rIns="91434" bIns="45717"/>
          <a:lstStyle/>
          <a:p>
            <a:pPr algn="ctr" defTabSz="903288" fontAlgn="t">
              <a:spcBef>
                <a:spcPct val="30000"/>
              </a:spcBef>
              <a:defRPr/>
            </a:pPr>
            <a:r>
              <a:rPr lang="ko-KR" altLang="en-US" sz="12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본원 논∙구술 </a:t>
            </a:r>
            <a:r>
              <a:rPr lang="en-US" altLang="ko-KR" sz="12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1</a:t>
            </a:r>
            <a:r>
              <a:rPr lang="ko-KR" altLang="en-US" sz="12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일 특강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6372200" y="3553842"/>
            <a:ext cx="1800032" cy="288032"/>
          </a:xfrm>
          <a:prstGeom prst="rect">
            <a:avLst/>
          </a:prstGeom>
          <a:solidFill>
            <a:schemeClr val="accent4">
              <a:lumMod val="90000"/>
              <a:lumOff val="10000"/>
            </a:schemeClr>
          </a:solidFill>
          <a:ln w="12700">
            <a:solidFill>
              <a:srgbClr val="0066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lIns="91434" tIns="45717" rIns="91434" bIns="45717"/>
          <a:lstStyle/>
          <a:p>
            <a:pPr algn="ctr" defTabSz="903288" fontAlgn="t">
              <a:spcBef>
                <a:spcPct val="30000"/>
              </a:spcBef>
              <a:defRPr/>
            </a:pPr>
            <a:r>
              <a:rPr lang="ko-KR" altLang="en-US" sz="1200" dirty="0" err="1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시즌별</a:t>
            </a:r>
            <a:r>
              <a:rPr lang="ko-KR" altLang="en-US" sz="12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 입시설명회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8313" y="2924175"/>
            <a:ext cx="814705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 ■ 지역 학교단위로 상위권 학생들을 추천 받아 현장을 방문하여 전문입시컨설턴트의 </a:t>
            </a:r>
            <a:r>
              <a:rPr lang="en-US" altLang="ko-KR" sz="1200" kern="0" dirty="0">
                <a:latin typeface="HY울릉도B" pitchFamily="18" charset="-127"/>
                <a:ea typeface="HY울릉도B" pitchFamily="18" charset="-127"/>
              </a:rPr>
              <a:t>1:1 </a:t>
            </a: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대면 상담 제공</a:t>
            </a:r>
            <a:r>
              <a:rPr lang="en-US" altLang="ko-KR" sz="1200" kern="0" dirty="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altLang="ko-KR" sz="1200" kern="0" dirty="0"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9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1588200"/>
            <a:ext cx="2376263" cy="1339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0152" y="1594328"/>
            <a:ext cx="2359960" cy="1330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7" y="1585135"/>
            <a:ext cx="2376265" cy="1339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3717751"/>
            <a:ext cx="2304256" cy="1299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5013895"/>
            <a:ext cx="2307004" cy="1300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39750" y="5446713"/>
            <a:ext cx="28082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■ 각 지역의 서울대 진학 자원을</a:t>
            </a:r>
            <a:endParaRPr lang="en-US" altLang="ko-KR" sz="1200" kern="0" dirty="0">
              <a:latin typeface="HY울릉도B" pitchFamily="18" charset="-127"/>
              <a:ea typeface="HY울릉도B" pitchFamily="18" charset="-127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종로학원 본원에서 </a:t>
            </a:r>
            <a:endParaRPr lang="en-US" altLang="ko-KR" sz="1200" kern="0" dirty="0">
              <a:latin typeface="HY울릉도B" pitchFamily="18" charset="-127"/>
              <a:ea typeface="HY울릉도B" pitchFamily="18" charset="-127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지역균형</a:t>
            </a:r>
            <a:r>
              <a:rPr lang="en-US" altLang="ko-KR" sz="1200" kern="0" dirty="0"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특기자 대비 </a:t>
            </a:r>
            <a:endParaRPr lang="en-US" altLang="ko-KR" sz="1200" kern="0" dirty="0">
              <a:latin typeface="HY울릉도B" pitchFamily="18" charset="-127"/>
              <a:ea typeface="HY울릉도B" pitchFamily="18" charset="-127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논∙구술 </a:t>
            </a:r>
            <a:r>
              <a:rPr lang="en-US" altLang="ko-KR" sz="1200" kern="0" dirty="0">
                <a:latin typeface="HY울릉도B" pitchFamily="18" charset="-127"/>
                <a:ea typeface="HY울릉도B" pitchFamily="18" charset="-127"/>
              </a:rPr>
              <a:t>1</a:t>
            </a: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일 특강 실시</a:t>
            </a:r>
            <a:r>
              <a:rPr lang="en-US" altLang="ko-KR" sz="1200" kern="0" dirty="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1200" kern="0" dirty="0">
                <a:latin typeface="HY울릉도B" pitchFamily="18" charset="-127"/>
                <a:ea typeface="HY울릉도B" pitchFamily="18" charset="-127"/>
              </a:rPr>
              <a:t> </a:t>
            </a:r>
          </a:p>
          <a:p>
            <a:pPr marL="342900" indent="-342900" algn="just">
              <a:spcBef>
                <a:spcPct val="20000"/>
              </a:spcBef>
              <a:defRPr/>
            </a:pPr>
            <a:endParaRPr lang="en-US" altLang="ko-KR" sz="1200" kern="0" dirty="0"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15" name="Picture 3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5085903"/>
            <a:ext cx="2232248" cy="1258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3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3933775"/>
            <a:ext cx="2232248" cy="1245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en-US"/>
            </a:defPPr>
            <a:lvl1pPr algn="ctr">
              <a:defRPr kumimoji="0" sz="36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defRPr>
            </a:lvl1pPr>
          </a:lstStyle>
          <a:p>
            <a:pPr>
              <a:defRPr/>
            </a:pPr>
            <a:r>
              <a:rPr lang="ko-KR" altLang="en-US" dirty="0"/>
              <a:t>프로그램 운영 사례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원리와 개념학습의 중요성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71500" y="2768600"/>
            <a:ext cx="8177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kumimoji="0" lang="en-US" altLang="ko-K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&lt;</a:t>
            </a:r>
            <a:r>
              <a:rPr kumimoji="0" lang="ko-K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문제</a:t>
            </a:r>
            <a:r>
              <a:rPr kumimoji="0" lang="en-US" altLang="ko-K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&gt; </a:t>
            </a:r>
            <a:r>
              <a:rPr kumimoji="0" lang="ko-K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그림과 같이 </a:t>
            </a:r>
            <a:r>
              <a:rPr kumimoji="0" lang="ko-K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버스가</a:t>
            </a:r>
            <a:r>
              <a:rPr kumimoji="0" lang="ko-K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등속도로 운동 중일 때 관성에 대한 보기의 설명 중 옳은 것은</a:t>
            </a:r>
            <a:r>
              <a:rPr kumimoji="0" lang="en-US" altLang="ko-K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196975"/>
            <a:ext cx="31813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28625" y="3554413"/>
            <a:ext cx="8358188" cy="1754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kumimoji="0" lang="ko-KR" alt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ㄱ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관성 운동 시 모든 힘의 </a:t>
            </a:r>
            <a:r>
              <a:rPr kumimoji="0" lang="ko-KR" alt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합력은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0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이다</a:t>
            </a:r>
            <a:endParaRPr kumimoji="0" lang="en-US" altLang="ko-K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latinLnBrk="0">
              <a:lnSpc>
                <a:spcPct val="150000"/>
              </a:lnSpc>
              <a:defRPr/>
            </a:pPr>
            <a:r>
              <a:rPr kumimoji="0" lang="ko-KR" alt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ㄴ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kumimoji="0" lang="ko-KR" alt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관성력은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관성 운동 중 나타나는 힘으로 외부에서는 관찰되지 않는 </a:t>
            </a:r>
            <a:endParaRPr kumimoji="0" lang="en-US" altLang="ko-K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latinLnBrk="0">
              <a:lnSpc>
                <a:spcPct val="150000"/>
              </a:lnSpc>
              <a:defRPr/>
            </a:pP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     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가상의 힘이다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.</a:t>
            </a:r>
          </a:p>
          <a:p>
            <a:pPr latinLnBrk="0">
              <a:lnSpc>
                <a:spcPct val="150000"/>
              </a:lnSpc>
              <a:defRPr/>
            </a:pPr>
            <a:r>
              <a:rPr kumimoji="0" lang="ko-KR" alt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ㄷ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관성 운동 중에는 운동 방향으로 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a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라는 가속도가 존재한다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.</a:t>
            </a: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571500" y="5541963"/>
            <a:ext cx="1071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kumimoji="0"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 ㄱ</a:t>
            </a: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1928813" y="5530850"/>
            <a:ext cx="1071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 </a:t>
            </a:r>
            <a:r>
              <a:rPr kumimoji="0" lang="ko-KR" alt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ㄱ</a:t>
            </a:r>
            <a:r>
              <a:rPr kumimoji="0"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,</a:t>
            </a:r>
            <a:r>
              <a:rPr kumimoji="0"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ㄴ</a:t>
            </a: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3429000" y="5541963"/>
            <a:ext cx="1071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kumimoji="0"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 ㄱ</a:t>
            </a:r>
            <a:r>
              <a:rPr kumimoji="0" lang="en-US" altLang="ko-K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,</a:t>
            </a:r>
            <a:r>
              <a:rPr kumimoji="0"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ㄷ</a:t>
            </a: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4929188" y="5541963"/>
            <a:ext cx="1071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kumimoji="0"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 ㄴ</a:t>
            </a:r>
            <a:r>
              <a:rPr kumimoji="0" lang="en-US" altLang="ko-K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,</a:t>
            </a:r>
            <a:r>
              <a:rPr kumimoji="0"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ㄷ</a:t>
            </a: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6143625" y="5530850"/>
            <a:ext cx="1714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kumimoji="0"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 ㄱ</a:t>
            </a:r>
            <a:r>
              <a:rPr kumimoji="0" lang="en-US" altLang="ko-K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,</a:t>
            </a:r>
            <a:r>
              <a:rPr kumimoji="0"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ㄴ</a:t>
            </a:r>
            <a:r>
              <a:rPr kumimoji="0" lang="en-US" altLang="ko-K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,</a:t>
            </a:r>
            <a:r>
              <a:rPr kumimoji="0"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ㄷ</a:t>
            </a: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타원 15"/>
          <p:cNvSpPr>
            <a:spLocks noChangeArrowheads="1"/>
          </p:cNvSpPr>
          <p:nvPr/>
        </p:nvSpPr>
        <p:spPr bwMode="auto">
          <a:xfrm>
            <a:off x="428625" y="3625850"/>
            <a:ext cx="428625" cy="428625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kumimoji="0" lang="ko-KR" altLang="en-US"/>
          </a:p>
        </p:txBody>
      </p:sp>
      <p:sp>
        <p:nvSpPr>
          <p:cNvPr id="17" name="뺄셈 기호 16"/>
          <p:cNvSpPr/>
          <p:nvPr/>
        </p:nvSpPr>
        <p:spPr bwMode="auto">
          <a:xfrm rot="19417474">
            <a:off x="293688" y="4983163"/>
            <a:ext cx="677862" cy="252412"/>
          </a:xfrm>
          <a:prstGeom prst="mathMinus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a typeface="+mn-ea"/>
            </a:endParaRPr>
          </a:p>
        </p:txBody>
      </p:sp>
      <p:sp>
        <p:nvSpPr>
          <p:cNvPr id="19" name="뺄셈 기호 18"/>
          <p:cNvSpPr/>
          <p:nvPr/>
        </p:nvSpPr>
        <p:spPr bwMode="auto">
          <a:xfrm rot="19417474">
            <a:off x="5937250" y="5588000"/>
            <a:ext cx="677863" cy="252413"/>
          </a:xfrm>
          <a:prstGeom prst="mathMinus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20" name="뺄셈 기호 19"/>
          <p:cNvSpPr/>
          <p:nvPr/>
        </p:nvSpPr>
        <p:spPr bwMode="auto">
          <a:xfrm rot="19417474">
            <a:off x="4794250" y="5588000"/>
            <a:ext cx="677863" cy="252413"/>
          </a:xfrm>
          <a:prstGeom prst="mathMinus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21" name="뺄셈 기호 20"/>
          <p:cNvSpPr/>
          <p:nvPr/>
        </p:nvSpPr>
        <p:spPr bwMode="auto">
          <a:xfrm rot="19417474">
            <a:off x="3294063" y="5588000"/>
            <a:ext cx="677862" cy="252413"/>
          </a:xfrm>
          <a:prstGeom prst="mathMinus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22" name="뺄셈 기호 21"/>
          <p:cNvSpPr/>
          <p:nvPr/>
        </p:nvSpPr>
        <p:spPr bwMode="auto">
          <a:xfrm rot="19417474">
            <a:off x="436563" y="5588000"/>
            <a:ext cx="677862" cy="252413"/>
          </a:xfrm>
          <a:prstGeom prst="mathMinus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625" y="3979863"/>
            <a:ext cx="42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kumimoji="0" lang="en-US" altLang="ko-KR" sz="3600" b="1">
                <a:solidFill>
                  <a:srgbClr val="FF0000"/>
                </a:solidFill>
              </a:rPr>
              <a:t>?</a:t>
            </a:r>
            <a:endParaRPr kumimoji="0" lang="ko-KR" altLang="en-US" sz="3600" b="1">
              <a:solidFill>
                <a:srgbClr val="FF0000"/>
              </a:solidFill>
            </a:endParaRPr>
          </a:p>
        </p:txBody>
      </p:sp>
      <p:sp>
        <p:nvSpPr>
          <p:cNvPr id="24" name="타원 23"/>
          <p:cNvSpPr>
            <a:spLocks noChangeArrowheads="1"/>
          </p:cNvSpPr>
          <p:nvPr/>
        </p:nvSpPr>
        <p:spPr bwMode="auto">
          <a:xfrm>
            <a:off x="1928813" y="5483225"/>
            <a:ext cx="428625" cy="428625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latinLnBrk="0">
              <a:defRPr/>
            </a:pPr>
            <a:endParaRPr kumimoji="0"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itchFamily="50" charset="-127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57188" y="1225550"/>
            <a:ext cx="8607425" cy="478155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 latinLnBrk="0">
              <a:lnSpc>
                <a:spcPct val="200000"/>
              </a:lnSpc>
              <a:defRPr/>
            </a:pPr>
            <a:r>
              <a:rPr kumimoji="0"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그러나 정답은 </a:t>
            </a:r>
            <a:r>
              <a:rPr kumimoji="0" lang="en-US" altLang="ko-K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“</a:t>
            </a:r>
            <a:r>
              <a:rPr kumimoji="0" lang="en-US" altLang="ko-K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  <a:sym typeface="Wingdings" pitchFamily="2" charset="2"/>
              </a:rPr>
              <a:t> </a:t>
            </a:r>
            <a:r>
              <a:rPr kumimoji="0" lang="ko-KR" alt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ㄱ</a:t>
            </a:r>
            <a:r>
              <a:rPr kumimoji="0" lang="en-US" altLang="ko-K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”</a:t>
            </a:r>
          </a:p>
          <a:p>
            <a:pPr algn="ctr" latinLnBrk="0">
              <a:lnSpc>
                <a:spcPct val="200000"/>
              </a:lnSpc>
              <a:defRPr/>
            </a:pPr>
            <a:r>
              <a:rPr kumimoji="0" lang="ko-KR" alt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관성력이란</a:t>
            </a:r>
            <a:r>
              <a:rPr kumimoji="0"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 관성운동을 깨려는 </a:t>
            </a:r>
            <a:endParaRPr kumimoji="0" lang="en-US" altLang="ko-K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algn="ctr" latinLnBrk="0">
              <a:lnSpc>
                <a:spcPct val="200000"/>
              </a:lnSpc>
              <a:defRPr/>
            </a:pPr>
            <a:r>
              <a:rPr kumimoji="0"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새로운 외력의 개입 시 </a:t>
            </a:r>
            <a:endParaRPr kumimoji="0" lang="en-US" altLang="ko-K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algn="ctr" latinLnBrk="0">
              <a:lnSpc>
                <a:spcPct val="200000"/>
              </a:lnSpc>
              <a:defRPr/>
            </a:pPr>
            <a:r>
              <a:rPr kumimoji="0"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그 외력에 대해 반대로 나타나는 힘 </a:t>
            </a:r>
            <a:r>
              <a:rPr kumimoji="0" lang="en-US" altLang="ko-K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!!!!</a:t>
            </a:r>
          </a:p>
          <a:p>
            <a:pPr algn="ctr" latinLnBrk="0">
              <a:lnSpc>
                <a:spcPct val="200000"/>
              </a:lnSpc>
              <a:defRPr/>
            </a:pPr>
            <a:r>
              <a:rPr kumimoji="0"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원리</a:t>
            </a:r>
            <a:r>
              <a:rPr kumimoji="0" lang="en-US" altLang="ko-K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/</a:t>
            </a:r>
            <a:r>
              <a:rPr kumimoji="0"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개념 학습 → 공부의 기초</a:t>
            </a:r>
          </a:p>
        </p:txBody>
      </p:sp>
      <p:sp>
        <p:nvSpPr>
          <p:cNvPr id="26" name="AutoShape 32"/>
          <p:cNvSpPr>
            <a:spLocks noChangeArrowheads="1"/>
          </p:cNvSpPr>
          <p:nvPr/>
        </p:nvSpPr>
        <p:spPr bwMode="auto">
          <a:xfrm rot="5400000">
            <a:off x="4357688" y="2840038"/>
            <a:ext cx="500062" cy="5643562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/>
      <p:bldP spid="24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성적 향상은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74675" y="5599113"/>
            <a:ext cx="2139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" tIns="0" rIns="3810" bIns="0">
            <a:spAutoFit/>
          </a:bodyPr>
          <a:lstStyle/>
          <a:p>
            <a:pPr marL="144463" lvl="1" indent="-142875" defTabSz="895350">
              <a:buSzPct val="120000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자기주도학습 시작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647950" y="4602163"/>
            <a:ext cx="1824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" tIns="0" rIns="3810" bIns="0">
            <a:spAutoFit/>
          </a:bodyPr>
          <a:lstStyle/>
          <a:p>
            <a:pPr marL="144463" lvl="1" indent="-142875" defTabSz="895350">
              <a:buSzPct val="120000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개념원리완성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6389" name="Freeform 8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1857375" y="4286250"/>
            <a:ext cx="723900" cy="1071563"/>
          </a:xfrm>
          <a:custGeom>
            <a:avLst/>
            <a:gdLst>
              <a:gd name="T0" fmla="*/ 0 w 384"/>
              <a:gd name="T1" fmla="*/ 2147483647 h 295"/>
              <a:gd name="T2" fmla="*/ 0 w 384"/>
              <a:gd name="T3" fmla="*/ 2147483647 h 295"/>
              <a:gd name="T4" fmla="*/ 2147483647 w 384"/>
              <a:gd name="T5" fmla="*/ 0 h 295"/>
              <a:gd name="T6" fmla="*/ 2147483647 w 384"/>
              <a:gd name="T7" fmla="*/ 2147483647 h 295"/>
              <a:gd name="T8" fmla="*/ 0 w 384"/>
              <a:gd name="T9" fmla="*/ 2147483647 h 2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295"/>
              <a:gd name="T17" fmla="*/ 384 w 384"/>
              <a:gd name="T18" fmla="*/ 295 h 2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295">
                <a:moveTo>
                  <a:pt x="0" y="295"/>
                </a:moveTo>
                <a:lnTo>
                  <a:pt x="0" y="103"/>
                </a:lnTo>
                <a:lnTo>
                  <a:pt x="384" y="0"/>
                </a:lnTo>
                <a:lnTo>
                  <a:pt x="384" y="295"/>
                </a:lnTo>
                <a:lnTo>
                  <a:pt x="0" y="295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390" name="Freeform 8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857625" y="3429000"/>
            <a:ext cx="723900" cy="928688"/>
          </a:xfrm>
          <a:custGeom>
            <a:avLst/>
            <a:gdLst>
              <a:gd name="T0" fmla="*/ 0 w 384"/>
              <a:gd name="T1" fmla="*/ 2147483647 h 295"/>
              <a:gd name="T2" fmla="*/ 0 w 384"/>
              <a:gd name="T3" fmla="*/ 2147483647 h 295"/>
              <a:gd name="T4" fmla="*/ 2147483647 w 384"/>
              <a:gd name="T5" fmla="*/ 0 h 295"/>
              <a:gd name="T6" fmla="*/ 2147483647 w 384"/>
              <a:gd name="T7" fmla="*/ 2147483647 h 295"/>
              <a:gd name="T8" fmla="*/ 0 w 384"/>
              <a:gd name="T9" fmla="*/ 2147483647 h 2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295"/>
              <a:gd name="T17" fmla="*/ 384 w 384"/>
              <a:gd name="T18" fmla="*/ 295 h 2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295">
                <a:moveTo>
                  <a:pt x="0" y="295"/>
                </a:moveTo>
                <a:lnTo>
                  <a:pt x="0" y="103"/>
                </a:lnTo>
                <a:lnTo>
                  <a:pt x="384" y="0"/>
                </a:lnTo>
                <a:lnTo>
                  <a:pt x="384" y="295"/>
                </a:lnTo>
                <a:lnTo>
                  <a:pt x="0" y="295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391" name="Freeform 8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919788" y="2428875"/>
            <a:ext cx="723900" cy="1071563"/>
          </a:xfrm>
          <a:custGeom>
            <a:avLst/>
            <a:gdLst>
              <a:gd name="T0" fmla="*/ 0 w 384"/>
              <a:gd name="T1" fmla="*/ 2147483647 h 295"/>
              <a:gd name="T2" fmla="*/ 0 w 384"/>
              <a:gd name="T3" fmla="*/ 2147483647 h 295"/>
              <a:gd name="T4" fmla="*/ 2147483647 w 384"/>
              <a:gd name="T5" fmla="*/ 0 h 295"/>
              <a:gd name="T6" fmla="*/ 2147483647 w 384"/>
              <a:gd name="T7" fmla="*/ 2147483647 h 295"/>
              <a:gd name="T8" fmla="*/ 0 w 384"/>
              <a:gd name="T9" fmla="*/ 2147483647 h 2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295"/>
              <a:gd name="T17" fmla="*/ 384 w 384"/>
              <a:gd name="T18" fmla="*/ 295 h 2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295">
                <a:moveTo>
                  <a:pt x="0" y="295"/>
                </a:moveTo>
                <a:lnTo>
                  <a:pt x="0" y="103"/>
                </a:lnTo>
                <a:lnTo>
                  <a:pt x="384" y="0"/>
                </a:lnTo>
                <a:lnTo>
                  <a:pt x="384" y="295"/>
                </a:lnTo>
                <a:lnTo>
                  <a:pt x="0" y="295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Freeform 1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558800" y="2471738"/>
            <a:ext cx="7927975" cy="2886075"/>
          </a:xfrm>
          <a:custGeom>
            <a:avLst/>
            <a:gdLst>
              <a:gd name="T0" fmla="*/ 0 w 4704"/>
              <a:gd name="T1" fmla="*/ 2147483647 h 960"/>
              <a:gd name="T2" fmla="*/ 2147483647 w 4704"/>
              <a:gd name="T3" fmla="*/ 2147483647 h 960"/>
              <a:gd name="T4" fmla="*/ 2147483647 w 4704"/>
              <a:gd name="T5" fmla="*/ 2147483647 h 960"/>
              <a:gd name="T6" fmla="*/ 2147483647 w 4704"/>
              <a:gd name="T7" fmla="*/ 2147483647 h 960"/>
              <a:gd name="T8" fmla="*/ 2147483647 w 4704"/>
              <a:gd name="T9" fmla="*/ 2147483647 h 960"/>
              <a:gd name="T10" fmla="*/ 2147483647 w 4704"/>
              <a:gd name="T11" fmla="*/ 2147483647 h 960"/>
              <a:gd name="T12" fmla="*/ 2147483647 w 4704"/>
              <a:gd name="T13" fmla="*/ 0 h 960"/>
              <a:gd name="T14" fmla="*/ 2147483647 w 4704"/>
              <a:gd name="T15" fmla="*/ 0 h 96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704"/>
              <a:gd name="T25" fmla="*/ 0 h 960"/>
              <a:gd name="T26" fmla="*/ 4704 w 4704"/>
              <a:gd name="T27" fmla="*/ 960 h 96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704" h="960">
                <a:moveTo>
                  <a:pt x="0" y="960"/>
                </a:moveTo>
                <a:lnTo>
                  <a:pt x="1200" y="960"/>
                </a:lnTo>
                <a:lnTo>
                  <a:pt x="1200" y="624"/>
                </a:lnTo>
                <a:lnTo>
                  <a:pt x="2400" y="624"/>
                </a:lnTo>
                <a:lnTo>
                  <a:pt x="2400" y="336"/>
                </a:lnTo>
                <a:lnTo>
                  <a:pt x="3600" y="336"/>
                </a:lnTo>
                <a:lnTo>
                  <a:pt x="3600" y="0"/>
                </a:lnTo>
                <a:lnTo>
                  <a:pt x="4704" y="0"/>
                </a:lnTo>
              </a:path>
            </a:pathLst>
          </a:cu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gray">
          <a:xfrm>
            <a:off x="5072063" y="4429125"/>
            <a:ext cx="3532187" cy="2000250"/>
          </a:xfrm>
          <a:prstGeom prst="roundRect">
            <a:avLst>
              <a:gd name="adj" fmla="val 9106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blurRad="50800" dist="50800" dir="5400000" algn="ctr" rotWithShape="0">
              <a:schemeClr val="bg1">
                <a:lumMod val="25000"/>
              </a:schemeClr>
            </a:outerShdw>
          </a:effectLst>
        </p:spPr>
        <p:txBody>
          <a:bodyPr wrap="none" anchor="ctr"/>
          <a:lstStyle/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8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객관적 자기분석</a:t>
            </a:r>
            <a:endParaRPr kumimoji="0" lang="en-US" altLang="ko-KR" sz="28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8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꾸준한 시도</a:t>
            </a:r>
            <a:endParaRPr kumimoji="0" lang="en-US" altLang="ko-KR" sz="28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8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목표의 상향조정</a:t>
            </a:r>
            <a:endParaRPr kumimoji="0" lang="en-US" altLang="ko-KR" sz="28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gray">
          <a:xfrm>
            <a:off x="785813" y="1428750"/>
            <a:ext cx="3425825" cy="2000250"/>
          </a:xfrm>
          <a:prstGeom prst="roundRect">
            <a:avLst>
              <a:gd name="adj" fmla="val 9106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blurRad="50800" dist="50800" dir="5400000" algn="ctr" rotWithShape="0">
              <a:schemeClr val="bg1">
                <a:lumMod val="25000"/>
              </a:schemeClr>
            </a:outerShdw>
          </a:effectLst>
        </p:spPr>
        <p:txBody>
          <a:bodyPr wrap="none" anchor="ctr"/>
          <a:lstStyle/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8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잠복기가 존재</a:t>
            </a:r>
            <a:endParaRPr kumimoji="0" lang="en-US" altLang="ko-KR" sz="28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8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상태변화의 구간</a:t>
            </a:r>
            <a:endParaRPr kumimoji="0" lang="en-US" altLang="ko-KR" sz="28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  <a:p>
            <a:pPr marL="457200" indent="-4572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kumimoji="0" lang="ko-KR" altLang="en-US" sz="2800" dirty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인내와 반복 필요</a:t>
            </a:r>
            <a:endParaRPr kumimoji="0" lang="en-US" altLang="ko-KR" sz="2800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714875" y="3724275"/>
            <a:ext cx="2286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" tIns="0" rIns="3810" bIns="0">
            <a:spAutoFit/>
          </a:bodyPr>
          <a:lstStyle/>
          <a:p>
            <a:pPr marL="144463" lvl="1" indent="-142875" defTabSz="895350">
              <a:buSzPct val="120000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취약점 분석 및 개선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2411413" y="3897313"/>
            <a:ext cx="14462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" tIns="0" rIns="3810" bIns="0" anchor="b">
            <a:spAutoFit/>
          </a:bodyPr>
          <a:lstStyle/>
          <a:p>
            <a:pPr defTabSz="895350">
              <a:buSzPct val="120000"/>
            </a:pPr>
            <a:r>
              <a:rPr lang="ko-KR" altLang="en-US" sz="2000" b="1">
                <a:latin typeface="HY울릉도B" pitchFamily="18" charset="-127"/>
                <a:ea typeface="HY울릉도B" pitchFamily="18" charset="-127"/>
              </a:rPr>
              <a:t>습관 생성기</a:t>
            </a:r>
            <a:endParaRPr lang="en-US" altLang="ko-KR" sz="2000" b="1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68313" y="4906963"/>
            <a:ext cx="14208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" tIns="0" rIns="3810" bIns="0" anchor="b">
            <a:spAutoFit/>
          </a:bodyPr>
          <a:lstStyle/>
          <a:p>
            <a:pPr defTabSz="895350">
              <a:buSzPct val="120000"/>
            </a:pPr>
            <a:r>
              <a:rPr lang="ko-KR" altLang="en-US" sz="2000" b="1">
                <a:latin typeface="HY울릉도B" pitchFamily="18" charset="-127"/>
                <a:ea typeface="HY울릉도B" pitchFamily="18" charset="-127"/>
              </a:rPr>
              <a:t>습관 형성기</a:t>
            </a:r>
            <a:endParaRPr lang="en-US" altLang="ko-KR" sz="2000" b="1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572000" y="3040063"/>
            <a:ext cx="1317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" tIns="0" rIns="3810" bIns="0" anchor="b">
            <a:spAutoFit/>
          </a:bodyPr>
          <a:lstStyle/>
          <a:p>
            <a:pPr defTabSz="895350">
              <a:buSzPct val="120000"/>
            </a:pPr>
            <a:r>
              <a:rPr lang="ko-KR" altLang="en-US" sz="2000" b="1">
                <a:latin typeface="HY울릉도B" pitchFamily="18" charset="-127"/>
                <a:ea typeface="HY울릉도B" pitchFamily="18" charset="-127"/>
              </a:rPr>
              <a:t>생활화시기</a:t>
            </a:r>
            <a:endParaRPr lang="en-US" altLang="ko-KR" sz="2000" b="1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6611938" y="2049463"/>
            <a:ext cx="1317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" tIns="0" rIns="3810" bIns="0" anchor="b">
            <a:spAutoFit/>
          </a:bodyPr>
          <a:lstStyle/>
          <a:p>
            <a:pPr defTabSz="895350">
              <a:buSzPct val="120000"/>
            </a:pPr>
            <a:r>
              <a:rPr lang="ko-KR" altLang="en-US" sz="2000" b="1">
                <a:latin typeface="HY울릉도B" pitchFamily="18" charset="-127"/>
                <a:ea typeface="HY울릉도B" pitchFamily="18" charset="-127"/>
              </a:rPr>
              <a:t>안정화시기</a:t>
            </a:r>
            <a:endParaRPr lang="en-US" altLang="ko-KR" sz="2000" b="1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715125" y="2714625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" tIns="0" rIns="3810" bIns="0">
            <a:spAutoFit/>
          </a:bodyPr>
          <a:lstStyle/>
          <a:p>
            <a:pPr marL="144463" lvl="1" indent="-142875" defTabSz="895350">
              <a:buSzPct val="120000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심화학습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331913" y="1125538"/>
            <a:ext cx="7056437" cy="50419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457200" indent="-45720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중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1,2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의 경우 내신관리 집중</a:t>
            </a:r>
            <a:endParaRPr kumimoji="0" lang="en-US" altLang="ko-KR" sz="2800" dirty="0">
              <a:latin typeface="HY울릉도B" pitchFamily="18" charset="-127"/>
              <a:ea typeface="HY울릉도B" pitchFamily="18" charset="-127"/>
            </a:endParaRPr>
          </a:p>
          <a:p>
            <a:pPr marL="457200" indent="-457200" latinLnBrk="0">
              <a:lnSpc>
                <a:spcPct val="200000"/>
              </a:lnSpc>
              <a:defRPr/>
            </a:pP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    수학 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/ 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영어 집중</a:t>
            </a:r>
            <a:endParaRPr kumimoji="0" lang="en-US" altLang="ko-KR" sz="2800" dirty="0">
              <a:latin typeface="HY울릉도B" pitchFamily="18" charset="-127"/>
              <a:ea typeface="HY울릉도B" pitchFamily="18" charset="-127"/>
            </a:endParaRPr>
          </a:p>
          <a:p>
            <a:pPr marL="457200" indent="-457200" latinLnBrk="0">
              <a:lnSpc>
                <a:spcPct val="200000"/>
              </a:lnSpc>
              <a:defRPr/>
            </a:pP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    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향후 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6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년간의 성적이 결정되는 시기</a:t>
            </a:r>
            <a:endParaRPr kumimoji="0" lang="en-US" altLang="ko-KR" sz="2800" dirty="0">
              <a:latin typeface="HY울릉도B" pitchFamily="18" charset="-127"/>
              <a:ea typeface="HY울릉도B" pitchFamily="18" charset="-127"/>
            </a:endParaRPr>
          </a:p>
          <a:p>
            <a:pPr marL="457200" indent="-457200" latinLnBrk="0">
              <a:lnSpc>
                <a:spcPct val="200000"/>
              </a:lnSpc>
              <a:defRPr/>
            </a:pP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2. 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중 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3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의 경우 중등습관을 벗는 시기</a:t>
            </a:r>
            <a:endParaRPr kumimoji="0" lang="en-US" altLang="ko-KR" sz="2800" dirty="0">
              <a:latin typeface="HY울릉도B" pitchFamily="18" charset="-127"/>
              <a:ea typeface="HY울릉도B" pitchFamily="18" charset="-127"/>
            </a:endParaRPr>
          </a:p>
          <a:p>
            <a:pPr marL="457200" indent="-457200" latinLnBrk="0">
              <a:lnSpc>
                <a:spcPct val="200000"/>
              </a:lnSpc>
              <a:defRPr/>
            </a:pP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     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고등 준비 집중</a:t>
            </a:r>
            <a:endParaRPr kumimoji="0" lang="en-US" altLang="ko-KR" sz="2800" dirty="0">
              <a:latin typeface="HY울릉도B" pitchFamily="18" charset="-127"/>
              <a:ea typeface="HY울릉도B" pitchFamily="18" charset="-127"/>
            </a:endParaRPr>
          </a:p>
          <a:p>
            <a:pPr marL="457200" indent="-457200" latinLnBrk="0">
              <a:lnSpc>
                <a:spcPct val="200000"/>
              </a:lnSpc>
              <a:defRPr/>
            </a:pP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     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학습 습관을 전면 개편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공부를 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“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잘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”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하는 방법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43213" y="1339850"/>
            <a:ext cx="6010275" cy="50419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457200" indent="-45720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전략 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/ 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작전 → 계획표 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/ 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전형</a:t>
            </a:r>
            <a:endParaRPr kumimoji="0" lang="en-US" altLang="ko-KR" sz="2800" dirty="0">
              <a:latin typeface="HY울릉도B" pitchFamily="18" charset="-127"/>
              <a:ea typeface="HY울릉도B" pitchFamily="18" charset="-127"/>
            </a:endParaRPr>
          </a:p>
          <a:p>
            <a:pPr marL="457200" indent="-45720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나만의 노트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(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오답개념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/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정리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)</a:t>
            </a:r>
          </a:p>
          <a:p>
            <a:pPr marL="457200" indent="-45720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문제풀이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(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국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/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영 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2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분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 , 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수 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3</a:t>
            </a: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분</a:t>
            </a:r>
            <a:r>
              <a:rPr kumimoji="0" lang="en-US" altLang="ko-KR" sz="2800" dirty="0">
                <a:latin typeface="HY울릉도B" pitchFamily="18" charset="-127"/>
                <a:ea typeface="HY울릉도B" pitchFamily="18" charset="-127"/>
              </a:rPr>
              <a:t>)</a:t>
            </a:r>
          </a:p>
          <a:p>
            <a:pPr marL="457200" indent="-45720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다른 학생지도</a:t>
            </a:r>
            <a:endParaRPr kumimoji="0" lang="en-US" altLang="ko-KR" sz="2800" dirty="0">
              <a:latin typeface="HY울릉도B" pitchFamily="18" charset="-127"/>
              <a:ea typeface="HY울릉도B" pitchFamily="18" charset="-127"/>
            </a:endParaRPr>
          </a:p>
          <a:p>
            <a:pPr marL="457200" indent="-45720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쉬는 시간은 복습</a:t>
            </a:r>
            <a:endParaRPr kumimoji="0" lang="en-US" altLang="ko-KR" sz="2800" dirty="0">
              <a:latin typeface="HY울릉도B" pitchFamily="18" charset="-127"/>
              <a:ea typeface="HY울릉도B" pitchFamily="18" charset="-127"/>
            </a:endParaRPr>
          </a:p>
          <a:p>
            <a:pPr marL="457200" indent="-457200" latinLnBrk="0">
              <a:lnSpc>
                <a:spcPct val="200000"/>
              </a:lnSpc>
              <a:buFontTx/>
              <a:buAutoNum type="arabicPeriod"/>
              <a:defRPr/>
            </a:pPr>
            <a:r>
              <a:rPr kumimoji="0" lang="ko-KR" altLang="en-US" sz="2800" dirty="0">
                <a:latin typeface="HY울릉도B" pitchFamily="18" charset="-127"/>
                <a:ea typeface="HY울릉도B" pitchFamily="18" charset="-127"/>
              </a:rPr>
              <a:t>수면학습 → 듣기</a:t>
            </a:r>
          </a:p>
        </p:txBody>
      </p:sp>
      <p:pic>
        <p:nvPicPr>
          <p:cNvPr id="4" name="그림 6" descr="noname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916113"/>
            <a:ext cx="2701925" cy="3903662"/>
          </a:xfrm>
          <a:prstGeom prst="rect">
            <a:avLst/>
          </a:prstGeom>
          <a:noFill/>
          <a:ln w="2857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2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4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92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24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과목별 학습법 추천</a:t>
            </a:r>
          </a:p>
        </p:txBody>
      </p:sp>
      <p:pic>
        <p:nvPicPr>
          <p:cNvPr id="30724" name="Picture 31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5763" y="3429000"/>
            <a:ext cx="1620837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32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5661025"/>
            <a:ext cx="20383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33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1413" y="3213100"/>
            <a:ext cx="1276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Rectangle 2"/>
          <p:cNvSpPr>
            <a:spLocks noChangeArrowheads="1"/>
          </p:cNvSpPr>
          <p:nvPr/>
        </p:nvSpPr>
        <p:spPr bwMode="gray">
          <a:xfrm rot="-7829975">
            <a:off x="5599906" y="3269457"/>
            <a:ext cx="1330325" cy="93662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C9C9C9"/>
              </a:gs>
              <a:gs pos="100000">
                <a:srgbClr val="969696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30728" name="Rectangle 3"/>
          <p:cNvSpPr>
            <a:spLocks noChangeArrowheads="1"/>
          </p:cNvSpPr>
          <p:nvPr/>
        </p:nvSpPr>
        <p:spPr bwMode="gray">
          <a:xfrm>
            <a:off x="2894013" y="2368550"/>
            <a:ext cx="1309687" cy="123825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CCCCCC"/>
              </a:gs>
              <a:gs pos="100000">
                <a:srgbClr val="969696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075113" y="1341438"/>
            <a:ext cx="2081212" cy="1971675"/>
            <a:chOff x="2400" y="1488"/>
            <a:chExt cx="1152" cy="1152"/>
          </a:xfrm>
        </p:grpSpPr>
        <p:sp>
          <p:nvSpPr>
            <p:cNvPr id="26653" name="Oval 8"/>
            <p:cNvSpPr>
              <a:spLocks noChangeArrowheads="1"/>
            </p:cNvSpPr>
            <p:nvPr/>
          </p:nvSpPr>
          <p:spPr bwMode="gray">
            <a:xfrm>
              <a:off x="2400" y="1488"/>
              <a:ext cx="1152" cy="115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gray">
            <a:xfrm>
              <a:off x="2664" y="1942"/>
              <a:ext cx="649" cy="21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수학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  <a:p>
              <a:pPr latinLnBrk="0"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탐구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755650" y="1341438"/>
            <a:ext cx="2197100" cy="2200275"/>
            <a:chOff x="624" y="1584"/>
            <a:chExt cx="1248" cy="1296"/>
          </a:xfrm>
        </p:grpSpPr>
        <p:sp>
          <p:nvSpPr>
            <p:cNvPr id="26645" name="Oval 18"/>
            <p:cNvSpPr>
              <a:spLocks noChangeArrowheads="1"/>
            </p:cNvSpPr>
            <p:nvPr/>
          </p:nvSpPr>
          <p:spPr bwMode="gray">
            <a:xfrm>
              <a:off x="624" y="1584"/>
              <a:ext cx="1248" cy="129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gray">
            <a:xfrm>
              <a:off x="926" y="1965"/>
              <a:ext cx="571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latinLnBrk="0"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국어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  <a:p>
              <a:pPr algn="ctr" latinLnBrk="0">
                <a:defRPr/>
              </a:pPr>
              <a:r>
                <a:rPr kumimoji="0" lang="ko-KR" altLang="en-US" sz="3200" dirty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울릉도B" pitchFamily="18" charset="-127"/>
                  <a:ea typeface="HY울릉도B" pitchFamily="18" charset="-127"/>
                </a:rPr>
                <a:t>영어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6030416" y="3519264"/>
            <a:ext cx="2286000" cy="2286000"/>
            <a:chOff x="3360" y="2688"/>
            <a:chExt cx="1440" cy="144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6641" name="Oval 23"/>
            <p:cNvSpPr>
              <a:spLocks noChangeArrowheads="1"/>
            </p:cNvSpPr>
            <p:nvPr/>
          </p:nvSpPr>
          <p:spPr bwMode="gray">
            <a:xfrm>
              <a:off x="3360" y="2688"/>
              <a:ext cx="1440" cy="14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gray">
            <a:xfrm>
              <a:off x="3636" y="3221"/>
              <a:ext cx="553" cy="23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ko-KR" altLang="en-US" sz="3200" dirty="0" err="1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논구술</a:t>
              </a:r>
              <a:endParaRPr kumimoji="0" lang="en-US" altLang="ko-KR" sz="3200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5" name="그룹 38"/>
          <p:cNvGrpSpPr>
            <a:grpSpLocks/>
          </p:cNvGrpSpPr>
          <p:nvPr/>
        </p:nvGrpSpPr>
        <p:grpSpPr bwMode="auto">
          <a:xfrm>
            <a:off x="250825" y="3860800"/>
            <a:ext cx="2160588" cy="2438400"/>
            <a:chOff x="251514" y="4148983"/>
            <a:chExt cx="2160246" cy="2160337"/>
          </a:xfrm>
        </p:grpSpPr>
        <p:sp>
          <p:nvSpPr>
            <p:cNvPr id="32" name="모서리가 둥근 사각형 설명선 31"/>
            <p:cNvSpPr/>
            <p:nvPr/>
          </p:nvSpPr>
          <p:spPr bwMode="auto">
            <a:xfrm rot="10800000">
              <a:off x="251514" y="4220713"/>
              <a:ext cx="2088819" cy="2088607"/>
            </a:xfrm>
            <a:prstGeom prst="wedgeRoundRectCallout">
              <a:avLst>
                <a:gd name="adj1" fmla="val -29480"/>
                <a:gd name="adj2" fmla="val 71689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none" anchor="ctr"/>
            <a:lstStyle/>
            <a:p>
              <a:pPr marL="84138" lvl="1" defTabSz="711200" latinLnBrk="0">
                <a:lnSpc>
                  <a:spcPct val="120000"/>
                </a:lnSpc>
                <a:defRPr/>
              </a:pPr>
              <a:endParaRPr kumimoji="0" lang="ko-KR" altLang="en-US" dirty="0"/>
            </a:p>
          </p:txBody>
        </p:sp>
        <p:sp>
          <p:nvSpPr>
            <p:cNvPr id="33" name="Text Box 24"/>
            <p:cNvSpPr txBox="1">
              <a:spLocks noChangeArrowheads="1"/>
            </p:cNvSpPr>
            <p:nvPr/>
          </p:nvSpPr>
          <p:spPr bwMode="gray">
            <a:xfrm>
              <a:off x="322941" y="4148983"/>
              <a:ext cx="2088819" cy="2045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indent="-228600" algn="just" latinLnBrk="0">
                <a:lnSpc>
                  <a:spcPct val="15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M" pitchFamily="18" charset="-127"/>
                  <a:ea typeface="HY울릉도M" pitchFamily="18" charset="-127"/>
                </a:rPr>
                <a:t>독해력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marL="228600" indent="-228600" algn="just" latinLnBrk="0">
                <a:lnSpc>
                  <a:spcPct val="15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M" pitchFamily="18" charset="-127"/>
                  <a:ea typeface="HY울릉도M" pitchFamily="18" charset="-127"/>
                </a:rPr>
                <a:t>요약</a:t>
              </a:r>
              <a:r>
                <a:rPr kumimoji="0" lang="en-US" altLang="ko-KR" sz="2400" dirty="0">
                  <a:solidFill>
                    <a:schemeClr val="tx2">
                      <a:lumMod val="50000"/>
                    </a:schemeClr>
                  </a:solidFill>
                  <a:latin typeface="HY울릉도M" pitchFamily="18" charset="-127"/>
                  <a:ea typeface="HY울릉도M" pitchFamily="18" charset="-127"/>
                </a:rPr>
                <a:t>&amp;</a:t>
              </a: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M" pitchFamily="18" charset="-127"/>
                  <a:ea typeface="HY울릉도M" pitchFamily="18" charset="-127"/>
                </a:rPr>
                <a:t>분석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marL="228600" indent="-228600" algn="just" latinLnBrk="0">
                <a:lnSpc>
                  <a:spcPct val="15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M" pitchFamily="18" charset="-127"/>
                  <a:ea typeface="HY울릉도M" pitchFamily="18" charset="-127"/>
                </a:rPr>
                <a:t>어휘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M" pitchFamily="18" charset="-127"/>
                <a:ea typeface="HY울릉도M" pitchFamily="18" charset="-127"/>
              </a:endParaRPr>
            </a:p>
            <a:p>
              <a:pPr marL="228600" indent="-228600" algn="just" latinLnBrk="0">
                <a:lnSpc>
                  <a:spcPct val="15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M" pitchFamily="18" charset="-127"/>
                  <a:ea typeface="HY울릉도M" pitchFamily="18" charset="-127"/>
                </a:rPr>
                <a:t>어법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pSp>
        <p:nvGrpSpPr>
          <p:cNvPr id="6" name="그룹 37"/>
          <p:cNvGrpSpPr>
            <a:grpSpLocks/>
          </p:cNvGrpSpPr>
          <p:nvPr/>
        </p:nvGrpSpPr>
        <p:grpSpPr bwMode="auto">
          <a:xfrm>
            <a:off x="3132138" y="4005263"/>
            <a:ext cx="2303462" cy="2160587"/>
            <a:chOff x="3203848" y="4077072"/>
            <a:chExt cx="1728192" cy="2160240"/>
          </a:xfrm>
        </p:grpSpPr>
        <p:sp>
          <p:nvSpPr>
            <p:cNvPr id="34" name="모서리가 둥근 사각형 설명선 33"/>
            <p:cNvSpPr/>
            <p:nvPr/>
          </p:nvSpPr>
          <p:spPr bwMode="auto">
            <a:xfrm rot="10800000">
              <a:off x="3203848" y="4077072"/>
              <a:ext cx="1728192" cy="2160240"/>
            </a:xfrm>
            <a:prstGeom prst="wedgeRoundRectCallout">
              <a:avLst>
                <a:gd name="adj1" fmla="val -36778"/>
                <a:gd name="adj2" fmla="val 77860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none" anchor="ctr"/>
            <a:lstStyle/>
            <a:p>
              <a:pPr marL="84138" lvl="1" defTabSz="711200" latinLnBrk="0">
                <a:lnSpc>
                  <a:spcPct val="120000"/>
                </a:lnSpc>
                <a:defRPr/>
              </a:pPr>
              <a:endParaRPr kumimoji="0" lang="ko-KR" altLang="en-US" dirty="0"/>
            </a:p>
          </p:txBody>
        </p:sp>
        <p:sp>
          <p:nvSpPr>
            <p:cNvPr id="36" name="Text Box 24"/>
            <p:cNvSpPr txBox="1">
              <a:spLocks noChangeArrowheads="1"/>
            </p:cNvSpPr>
            <p:nvPr/>
          </p:nvSpPr>
          <p:spPr bwMode="gray">
            <a:xfrm>
              <a:off x="3274119" y="4454836"/>
              <a:ext cx="1587651" cy="1422172"/>
            </a:xfrm>
            <a:prstGeom prst="rect">
              <a:avLst/>
            </a:prstGeom>
            <a:noFill/>
            <a:ln w="38100">
              <a:noFill/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none" anchor="ctr"/>
            <a:lstStyle/>
            <a:p>
              <a:pPr marL="84138" lvl="1" indent="-228600" defTabSz="711200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개념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84138" lvl="1" indent="-228600" defTabSz="711200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노트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84138" lvl="1" indent="-228600" defTabSz="711200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공식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84138" lvl="1" indent="-228600" defTabSz="711200" latinLnBrk="0">
                <a:lnSpc>
                  <a:spcPct val="12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교과서 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</p:grpSp>
      <p:grpSp>
        <p:nvGrpSpPr>
          <p:cNvPr id="7" name="그룹 39"/>
          <p:cNvGrpSpPr>
            <a:grpSpLocks/>
          </p:cNvGrpSpPr>
          <p:nvPr/>
        </p:nvGrpSpPr>
        <p:grpSpPr bwMode="auto">
          <a:xfrm>
            <a:off x="6300192" y="1268289"/>
            <a:ext cx="2699792" cy="1944687"/>
            <a:chOff x="6534179" y="1268760"/>
            <a:chExt cx="1854247" cy="1944215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5" name="모서리가 둥근 사각형 설명선 34"/>
            <p:cNvSpPr/>
            <p:nvPr/>
          </p:nvSpPr>
          <p:spPr bwMode="auto">
            <a:xfrm>
              <a:off x="6534179" y="1268760"/>
              <a:ext cx="1854247" cy="1944215"/>
            </a:xfrm>
            <a:prstGeom prst="wedgeRoundRectCallout">
              <a:avLst>
                <a:gd name="adj1" fmla="val -28343"/>
                <a:gd name="adj2" fmla="val 62048"/>
                <a:gd name="adj3" fmla="val 16667"/>
              </a:avLst>
            </a:prstGeom>
            <a:grpFill/>
            <a:ln w="38100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84138" lvl="1" defTabSz="711200">
                <a:lnSpc>
                  <a:spcPct val="120000"/>
                </a:lnSpc>
                <a:defRPr/>
              </a:pPr>
              <a:endParaRPr lang="ko-KR" altLang="en-US" dirty="0"/>
            </a:p>
          </p:txBody>
        </p:sp>
        <p:sp>
          <p:nvSpPr>
            <p:cNvPr id="37" name="Text Box 24"/>
            <p:cNvSpPr txBox="1">
              <a:spLocks noChangeArrowheads="1"/>
            </p:cNvSpPr>
            <p:nvPr/>
          </p:nvSpPr>
          <p:spPr bwMode="gray">
            <a:xfrm>
              <a:off x="6633092" y="1269107"/>
              <a:ext cx="1683547" cy="166774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indent="-228600" algn="just" latinLnBrk="0">
                <a:lnSpc>
                  <a:spcPct val="15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독서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5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신문특집기사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228600" indent="-228600" algn="just" latinLnBrk="0">
                <a:lnSpc>
                  <a:spcPct val="150000"/>
                </a:lnSpc>
                <a:buFontTx/>
                <a:buAutoNum type="arabicPeriod"/>
                <a:defRPr/>
              </a:pPr>
              <a:r>
                <a:rPr kumimoji="0" lang="ko-KR" altLang="en-US" sz="2400" dirty="0">
                  <a:solidFill>
                    <a:schemeClr val="tx2">
                      <a:lumMod val="50000"/>
                    </a:schemeClr>
                  </a:solidFill>
                  <a:latin typeface="HY울릉도B" pitchFamily="18" charset="-127"/>
                  <a:ea typeface="HY울릉도B" pitchFamily="18" charset="-127"/>
                </a:rPr>
                <a:t>간단한글쓰기</a:t>
              </a:r>
              <a:endParaRPr kumimoji="0" lang="en-US" altLang="ko-KR" sz="2400" dirty="0">
                <a:solidFill>
                  <a:schemeClr val="tx2">
                    <a:lumMod val="50000"/>
                  </a:schemeClr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animBg="1"/>
      <p:bldP spid="307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28750" y="1782763"/>
            <a:ext cx="764381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학교 공부를 통해 원리 개념 학습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개념을 확인하기 위한 문제풀이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오답개념노트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매일 계획 및 꾸준함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9459" name="TextBox 22"/>
          <p:cNvSpPr txBox="1">
            <a:spLocks noChangeArrowheads="1"/>
          </p:cNvSpPr>
          <p:nvPr/>
        </p:nvSpPr>
        <p:spPr bwMode="auto">
          <a:xfrm>
            <a:off x="1428750" y="1196975"/>
            <a:ext cx="5072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공부를 잘하는 학생들은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4610100"/>
            <a:ext cx="82867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문제집을 산다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문제집의 개념정리에 줄을 치며 읽다가 대충하고 문제 푼다 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그리고 문제집을 또 산다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일단 학원으로 가 본다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4054475"/>
            <a:ext cx="5072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반면 못하는 학생들은</a:t>
            </a:r>
          </a:p>
        </p:txBody>
      </p:sp>
      <p:sp>
        <p:nvSpPr>
          <p:cNvPr id="6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공부를 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“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잘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”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하는 학생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white">
          <a:xfrm>
            <a:off x="142875" y="188913"/>
            <a:ext cx="9001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공부를 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“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잘</a:t>
            </a:r>
            <a:r>
              <a:rPr kumimoji="0" lang="en-US" altLang="ko-KR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”</a:t>
            </a:r>
            <a:r>
              <a:rPr kumimoji="0" lang="ko-KR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  <a:cs typeface="+mj-cs"/>
              </a:rPr>
              <a:t>하는 선배들은</a:t>
            </a:r>
          </a:p>
        </p:txBody>
      </p:sp>
      <p:sp>
        <p:nvSpPr>
          <p:cNvPr id="3" name="직사각형 2"/>
          <p:cNvSpPr>
            <a:spLocks noChangeArrowheads="1"/>
          </p:cNvSpPr>
          <p:nvPr/>
        </p:nvSpPr>
        <p:spPr bwMode="auto">
          <a:xfrm>
            <a:off x="323850" y="1154113"/>
            <a:ext cx="8640763" cy="4708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>
                <a:latin typeface="HY울릉도B" pitchFamily="18" charset="-127"/>
                <a:ea typeface="HY울릉도B" pitchFamily="18" charset="-127"/>
              </a:rPr>
              <a:t>저는 적당량을 공부하기 위해서 아침에 일어나면 가장 먼저 하루학습계획을 세웁니다. 1학년 때 성적이 잘 나오는 것에 자신감을 얻는 저는 많은 양을 소화하겠다고 욕심을 부렸었습니다. 하지만 학교수업 후 야자시간에 많은 양을 소화하가에는 시간도 부족했고, 마음만 앞섰던 것 같습니다……...</a:t>
            </a: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중략</a:t>
            </a:r>
            <a:r>
              <a:rPr lang="en-US" altLang="ko-KR" sz="2000">
                <a:latin typeface="HY울릉도B" pitchFamily="18" charset="-127"/>
                <a:ea typeface="HY울릉도B" pitchFamily="18" charset="-127"/>
              </a:rPr>
              <a:t>………그 때 이후로는 하루에 많은 양을 공부하겠다고 욕심을 부리는 것 보다 하루계획을 세우는 것이 가장 좋은 방법이라고 생각했습니다. 계획한 것을 다 하면 성취감과 공부하는 것에 재미를 느낄 수 있다는 것을 알게 되었고, …….</a:t>
            </a:r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중략</a:t>
            </a:r>
            <a:r>
              <a:rPr lang="en-US" altLang="ko-KR" sz="2000">
                <a:latin typeface="HY울릉도B" pitchFamily="18" charset="-127"/>
                <a:ea typeface="HY울릉도B" pitchFamily="18" charset="-127"/>
              </a:rPr>
              <a:t>…….. 그 결과 공부하는 것이 재미있어졌고, 공부하는 시간이 기다려졌습니다. 즐기면서 공부를 하다보니 자연스레 성적도 향상되었습니다.</a:t>
            </a:r>
          </a:p>
        </p:txBody>
      </p:sp>
      <p:sp>
        <p:nvSpPr>
          <p:cNvPr id="8" name="AutoShape 32"/>
          <p:cNvSpPr>
            <a:spLocks noChangeArrowheads="1"/>
          </p:cNvSpPr>
          <p:nvPr/>
        </p:nvSpPr>
        <p:spPr bwMode="auto">
          <a:xfrm rot="5400000">
            <a:off x="7778751" y="468312"/>
            <a:ext cx="500062" cy="1871663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auto">
          <a:xfrm rot="5400000">
            <a:off x="5041900" y="1447800"/>
            <a:ext cx="500063" cy="5472113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AutoShape 32"/>
          <p:cNvSpPr>
            <a:spLocks noChangeArrowheads="1"/>
          </p:cNvSpPr>
          <p:nvPr/>
        </p:nvSpPr>
        <p:spPr bwMode="auto">
          <a:xfrm rot="5400000">
            <a:off x="5761832" y="3024981"/>
            <a:ext cx="500062" cy="3311525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142875" y="1028700"/>
            <a:ext cx="8821738" cy="5692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그리고 선생님은 제게 한 가지 조언을 해주셨습니다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한 단원에 대해서 제가 알고 있는 개념을 텅 빈 백지에 아무 것도 보지 않고 혼자 써 보라는 것이었습니다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수학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Ⅰ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의 첫 단원인 행렬의 개념들을 백지에 써보았습니다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. A4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용지의 반절도 채 채우지 못하고 쩔쩔매는 저를 발견했을 때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, ‘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아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, 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내가 수학을 건성으로 공부했구나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.’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라는 생각이 들면서 저 자신을 비판적으로 돌아보게 되었습니다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그래서 그 날 이후로 아주 기본적인 개념부터 하나하나 꼼꼼히 살폈고 여러 가지 유형들을 접하면서 문제에서 요구하는 개념을 적절하게 적용시키려는 연습을 많이 하였습니다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. 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그 연습은 매우 효과적이었습니다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. 2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학년 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2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학기 중간고사에서 좋은 점수를 받았고 결국 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2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학기 </a:t>
            </a:r>
            <a:r>
              <a:rPr lang="en-US" altLang="ko-KR" sz="2800">
                <a:latin typeface="HY울릉도B" pitchFamily="18" charset="-127"/>
                <a:ea typeface="HY울릉도B" pitchFamily="18" charset="-127"/>
              </a:rPr>
              <a:t>1</a:t>
            </a:r>
            <a:r>
              <a:rPr lang="ko-KR" altLang="en-US" sz="2800">
                <a:latin typeface="HY울릉도B" pitchFamily="18" charset="-127"/>
                <a:ea typeface="HY울릉도B" pitchFamily="18" charset="-127"/>
              </a:rPr>
              <a:t>등급을 받게 되었습니다</a:t>
            </a:r>
          </a:p>
        </p:txBody>
      </p:sp>
      <p:sp>
        <p:nvSpPr>
          <p:cNvPr id="12" name="AutoShape 32"/>
          <p:cNvSpPr>
            <a:spLocks noChangeArrowheads="1"/>
          </p:cNvSpPr>
          <p:nvPr/>
        </p:nvSpPr>
        <p:spPr bwMode="auto">
          <a:xfrm rot="5400000">
            <a:off x="5413376" y="309562"/>
            <a:ext cx="500062" cy="6170613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AutoShape 32"/>
          <p:cNvSpPr>
            <a:spLocks noChangeArrowheads="1"/>
          </p:cNvSpPr>
          <p:nvPr/>
        </p:nvSpPr>
        <p:spPr bwMode="auto">
          <a:xfrm rot="5400000">
            <a:off x="6937375" y="2492375"/>
            <a:ext cx="500063" cy="3503613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AutoShape 32"/>
          <p:cNvSpPr>
            <a:spLocks noChangeArrowheads="1"/>
          </p:cNvSpPr>
          <p:nvPr/>
        </p:nvSpPr>
        <p:spPr bwMode="auto">
          <a:xfrm rot="5400000">
            <a:off x="6049962" y="3390901"/>
            <a:ext cx="500063" cy="2735262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AutoShape 32"/>
          <p:cNvSpPr>
            <a:spLocks noChangeArrowheads="1"/>
          </p:cNvSpPr>
          <p:nvPr/>
        </p:nvSpPr>
        <p:spPr bwMode="auto">
          <a:xfrm rot="5400000">
            <a:off x="5955507" y="3440906"/>
            <a:ext cx="500062" cy="3502025"/>
          </a:xfrm>
          <a:prstGeom prst="flowChartOnlineStorage">
            <a:avLst/>
          </a:prstGeom>
          <a:solidFill>
            <a:srgbClr val="FF3399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184.875"/>
  <p:tag name="LTOP" val=" 317.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184.875"/>
  <p:tag name="LTOP" val=" 317.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184.875"/>
  <p:tag name="LTOP" val=" 317.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66"/>
  <p:tag name="LTOP" val=" 238.75"/>
</p:tagLst>
</file>

<file path=ppt/theme/theme1.xml><?xml version="1.0" encoding="utf-8"?>
<a:theme xmlns:a="http://schemas.openxmlformats.org/drawingml/2006/main" name="130TGp_report_diagram">
  <a:themeElements>
    <a:clrScheme name="sample 2">
      <a:dk1>
        <a:srgbClr val="1D4940"/>
      </a:dk1>
      <a:lt1>
        <a:srgbClr val="FFFFFF"/>
      </a:lt1>
      <a:dk2>
        <a:srgbClr val="3F716F"/>
      </a:dk2>
      <a:lt2>
        <a:srgbClr val="DDDDDD"/>
      </a:lt2>
      <a:accent1>
        <a:srgbClr val="669E86"/>
      </a:accent1>
      <a:accent2>
        <a:srgbClr val="A2CAB4"/>
      </a:accent2>
      <a:accent3>
        <a:srgbClr val="FFFFFF"/>
      </a:accent3>
      <a:accent4>
        <a:srgbClr val="173D35"/>
      </a:accent4>
      <a:accent5>
        <a:srgbClr val="B8CCC3"/>
      </a:accent5>
      <a:accent6>
        <a:srgbClr val="92B7A3"/>
      </a:accent6>
      <a:hlink>
        <a:srgbClr val="8CA35F"/>
      </a:hlink>
      <a:folHlink>
        <a:srgbClr val="BC9362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384D68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E4058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B2A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BC93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2A4F86"/>
        </a:dk1>
        <a:lt1>
          <a:srgbClr val="FFFFFF"/>
        </a:lt1>
        <a:dk2>
          <a:srgbClr val="3E68D0"/>
        </a:dk2>
        <a:lt2>
          <a:srgbClr val="D3D9DD"/>
        </a:lt2>
        <a:accent1>
          <a:srgbClr val="6C89DA"/>
        </a:accent1>
        <a:accent2>
          <a:srgbClr val="8FAFE9"/>
        </a:accent2>
        <a:accent3>
          <a:srgbClr val="FFFFFF"/>
        </a:accent3>
        <a:accent4>
          <a:srgbClr val="224272"/>
        </a:accent4>
        <a:accent5>
          <a:srgbClr val="BAC4EA"/>
        </a:accent5>
        <a:accent6>
          <a:srgbClr val="819ED3"/>
        </a:accent6>
        <a:hlink>
          <a:srgbClr val="57ABA3"/>
        </a:hlink>
        <a:folHlink>
          <a:srgbClr val="85819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4840</TotalTime>
  <Words>2565</Words>
  <Application>Microsoft Office PowerPoint</Application>
  <PresentationFormat>화면 슬라이드 쇼(4:3)</PresentationFormat>
  <Paragraphs>629</Paragraphs>
  <Slides>36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36</vt:i4>
      </vt:variant>
    </vt:vector>
  </HeadingPairs>
  <TitlesOfParts>
    <vt:vector size="47" baseType="lpstr">
      <vt:lpstr>굴림</vt:lpstr>
      <vt:lpstr>Arial</vt:lpstr>
      <vt:lpstr>HY울릉도M</vt:lpstr>
      <vt:lpstr>Wingdings</vt:lpstr>
      <vt:lpstr>HY울릉도B</vt:lpstr>
      <vt:lpstr>HY헤드라인M</vt:lpstr>
      <vt:lpstr>맑은 고딕</vt:lpstr>
      <vt:lpstr>Verdana</vt:lpstr>
      <vt:lpstr>130TGp_report_diagram</vt:lpstr>
      <vt:lpstr>Image</vt:lpstr>
      <vt:lpstr>Microsoft Office Excel 97-2003 워크시트</vt:lpstr>
      <vt:lpstr>군산시  중학생을  위한 입시전략 및 학습법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슬라이드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admin</dc:creator>
  <cp:lastModifiedBy>SEC</cp:lastModifiedBy>
  <cp:revision>466</cp:revision>
  <dcterms:created xsi:type="dcterms:W3CDTF">2011-03-23T08:47:24Z</dcterms:created>
  <dcterms:modified xsi:type="dcterms:W3CDTF">2011-09-05T23:28:53Z</dcterms:modified>
</cp:coreProperties>
</file>